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286" r:id="rId3"/>
    <p:sldId id="287" r:id="rId4"/>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p:restoredLeft sz="10468" autoAdjust="0"/>
    <p:restoredTop sz="94660"/>
  </p:normalViewPr>
  <p:slideViewPr>
    <p:cSldViewPr snapToObjects="1">
      <p:cViewPr varScale="1">
        <p:scale>
          <a:sx n="102" d="100"/>
          <a:sy n="102" d="100"/>
        </p:scale>
        <p:origin x="-51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00AD4F-9D0D-E14C-A162-6F17830A0D64}" type="datetimeFigureOut">
              <a:rPr lang="en-US" smtClean="0"/>
              <a:t>6/6/17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923C7C-2437-7140-AAF4-FF0F564C70AF}" type="slidenum">
              <a:rPr lang="en-US" smtClean="0"/>
              <a:t>‹#›</a:t>
            </a:fld>
            <a:endParaRPr lang="en-US"/>
          </a:p>
        </p:txBody>
      </p:sp>
    </p:spTree>
    <p:extLst>
      <p:ext uri="{BB962C8B-B14F-4D97-AF65-F5344CB8AC3E}">
        <p14:creationId xmlns:p14="http://schemas.microsoft.com/office/powerpoint/2010/main" val="8798129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smtClean="0">
                <a:solidFill>
                  <a:schemeClr val="tx1"/>
                </a:solidFill>
                <a:effectLst/>
                <a:latin typeface="+mn-lt"/>
                <a:ea typeface="+mn-ea"/>
                <a:cs typeface="+mn-cs"/>
              </a:rPr>
              <a:t>Galaxy Zoo: Bars &amp; the Secular Evolution of AGN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Many theories predict the importance of secular feeding of nuclear activity in AGN, some highlighting bar features that can drive gas towards the galactic center.  However, a large number of studies have produced highly contradictory results in attempting to find clear connections between the presence of nuclear activity and bar features in galaxies.  Galaxy Zoo provides statistically robust morphological classifications for galaxies from a large variety of surveys, including searching for presence of bar features.  In the local Universe, 0.01&lt;z&lt;0.05, using a volume limited sample of galaxies from the SDSS survey, we find that both the presence of an AGN and that of a large scale bar is closely tied to a galaxy’s integrated color and mass.  While there is still a slight enhancement in the AGN fraction of barred </a:t>
            </a:r>
            <a:r>
              <a:rPr lang="en-US" sz="1200" kern="1200" dirty="0" err="1" smtClean="0">
                <a:solidFill>
                  <a:schemeClr val="tx1"/>
                </a:solidFill>
                <a:effectLst/>
                <a:latin typeface="+mn-lt"/>
                <a:ea typeface="+mn-ea"/>
                <a:cs typeface="+mn-cs"/>
              </a:rPr>
              <a:t>vs</a:t>
            </a:r>
            <a:r>
              <a:rPr lang="en-US" sz="1200" kern="1200" dirty="0" smtClean="0">
                <a:solidFill>
                  <a:schemeClr val="tx1"/>
                </a:solidFill>
                <a:effectLst/>
                <a:latin typeface="+mn-lt"/>
                <a:ea typeface="+mn-ea"/>
                <a:cs typeface="+mn-cs"/>
              </a:rPr>
              <a:t> unbarred galaxies in bins fixed by mass and color, there is no evidence that barred AGN have a higher accretion rate (as measured by L[OIII]/M_BH) when compared to unbarred AGN.  Looking beyond the local universe, 0.2&lt;z&lt;1.0, Galaxy Zoo combines the HST data from AEGIS, COSMOS and GOODS to search galaxies for large scale bar features.  Using X-ray data to detect evidence of AGN activity, the data shows that the AGN host galaxies show no significant enhancement in bar fraction or average bar-likelihood as compared to closely-matched inactive galaxies.  Taken all together, these results show that large-scale bars are not likely to play a large role in the fueling of moderate luminosity AGN since z~1.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4</a:t>
            </a:fld>
            <a:endParaRPr lang="en-US"/>
          </a:p>
        </p:txBody>
      </p:sp>
    </p:spTree>
    <p:extLst>
      <p:ext uri="{BB962C8B-B14F-4D97-AF65-F5344CB8AC3E}">
        <p14:creationId xmlns:p14="http://schemas.microsoft.com/office/powerpoint/2010/main" val="302668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Projected density around Peas vs. sample matched in luminosity and redshift</a:t>
            </a:r>
          </a:p>
          <a:p>
            <a:r>
              <a:rPr lang="en-US" dirty="0" smtClean="0"/>
              <a:t>Looked within 1Mpc, and </a:t>
            </a:r>
            <a:r>
              <a:rPr lang="en-US" dirty="0" err="1" smtClean="0"/>
              <a:t>imag</a:t>
            </a:r>
            <a:r>
              <a:rPr lang="en-US" dirty="0" smtClean="0"/>
              <a:t> &gt; -20.5 </a:t>
            </a:r>
          </a:p>
          <a:p>
            <a:r>
              <a:rPr lang="en-US" dirty="0" smtClean="0"/>
              <a:t>Peas lie in lower density regions than typical gal at same </a:t>
            </a:r>
            <a:r>
              <a:rPr lang="en-US" dirty="0" err="1" smtClean="0"/>
              <a:t>i</a:t>
            </a:r>
            <a:r>
              <a:rPr lang="en-US" dirty="0" smtClean="0"/>
              <a:t>-band luminosity</a:t>
            </a:r>
          </a:p>
          <a:p>
            <a:r>
              <a:rPr lang="en-US" dirty="0" smtClean="0"/>
              <a:t>KS test 8 sigma</a:t>
            </a:r>
          </a:p>
          <a:p>
            <a:r>
              <a:rPr lang="en-US" dirty="0" smtClean="0"/>
              <a:t>Median environmental density less than 2/3rds normal galaxies</a:t>
            </a:r>
          </a:p>
          <a:p>
            <a:endParaRPr lang="en-US" dirty="0"/>
          </a:p>
        </p:txBody>
      </p:sp>
      <p:sp>
        <p:nvSpPr>
          <p:cNvPr id="4" name="Slide Number Placeholder 3"/>
          <p:cNvSpPr>
            <a:spLocks noGrp="1"/>
          </p:cNvSpPr>
          <p:nvPr>
            <p:ph type="sldNum" sz="quarter" idx="10"/>
          </p:nvPr>
        </p:nvSpPr>
        <p:spPr/>
        <p:txBody>
          <a:bodyPr/>
          <a:lstStyle/>
          <a:p>
            <a:fld id="{E1638F43-07FC-D54A-8B6C-ADA7A8BD5FB7}" type="slidenum">
              <a:rPr lang="en-US" smtClean="0"/>
              <a:t>22</a:t>
            </a:fld>
            <a:endParaRPr lang="en-US"/>
          </a:p>
        </p:txBody>
      </p:sp>
    </p:spTree>
    <p:extLst>
      <p:ext uri="{BB962C8B-B14F-4D97-AF65-F5344CB8AC3E}">
        <p14:creationId xmlns:p14="http://schemas.microsoft.com/office/powerpoint/2010/main" val="377366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(10,20 &amp; 40 </a:t>
            </a:r>
            <a:r>
              <a:rPr lang="en-US" sz="1200" b="1" dirty="0" err="1" smtClean="0"/>
              <a:t>Mpc</a:t>
            </a:r>
            <a:r>
              <a:rPr lang="en-US" sz="1200" b="1" dirty="0" smtClean="0"/>
              <a:t>/h) – red circles</a:t>
            </a:r>
          </a:p>
          <a:p>
            <a:r>
              <a:rPr lang="en-US" dirty="0" smtClean="0"/>
              <a:t>Strongly prefer low density environments. . . . </a:t>
            </a:r>
            <a:endParaRPr lang="en-US" dirty="0"/>
          </a:p>
        </p:txBody>
      </p:sp>
      <p:sp>
        <p:nvSpPr>
          <p:cNvPr id="4" name="Slide Number Placeholder 3"/>
          <p:cNvSpPr>
            <a:spLocks noGrp="1"/>
          </p:cNvSpPr>
          <p:nvPr>
            <p:ph type="sldNum" sz="quarter" idx="10"/>
          </p:nvPr>
        </p:nvSpPr>
        <p:spPr/>
        <p:txBody>
          <a:bodyPr/>
          <a:lstStyle/>
          <a:p>
            <a:fld id="{E1638F43-07FC-D54A-8B6C-ADA7A8BD5FB7}" type="slidenum">
              <a:rPr lang="en-US" smtClean="0"/>
              <a:t>23</a:t>
            </a:fld>
            <a:endParaRPr lang="en-US"/>
          </a:p>
        </p:txBody>
      </p:sp>
    </p:spTree>
    <p:extLst>
      <p:ext uri="{BB962C8B-B14F-4D97-AF65-F5344CB8AC3E}">
        <p14:creationId xmlns:p14="http://schemas.microsoft.com/office/powerpoint/2010/main" val="28348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7CA329-D86B-BA44-9608-109AA95BD2E1}" type="datetimeFigureOut">
              <a:rPr lang="en-US" smtClean="0"/>
              <a:pPr/>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7CA329-D86B-BA44-9608-109AA95BD2E1}" type="datetimeFigureOut">
              <a:rPr lang="en-US" smtClean="0"/>
              <a:pPr/>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7CA329-D86B-BA44-9608-109AA95BD2E1}" type="datetimeFigureOut">
              <a:rPr lang="en-US" smtClean="0"/>
              <a:pPr/>
              <a:t>6/6/17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7CA329-D86B-BA44-9608-109AA95BD2E1}" type="datetimeFigureOut">
              <a:rPr lang="en-US" smtClean="0"/>
              <a:pPr/>
              <a:t>6/6/17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7CA329-D86B-BA44-9608-109AA95BD2E1}" type="datetimeFigureOut">
              <a:rPr lang="en-US" smtClean="0"/>
              <a:pPr/>
              <a:t>6/6/17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A329-D86B-BA44-9608-109AA95BD2E1}" type="datetimeFigureOut">
              <a:rPr lang="en-US" smtClean="0"/>
              <a:pPr/>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A329-D86B-BA44-9608-109AA95BD2E1}" type="datetimeFigureOut">
              <a:rPr lang="en-US" smtClean="0"/>
              <a:pPr/>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CA329-D86B-BA44-9608-109AA95BD2E1}" type="datetimeFigureOut">
              <a:rPr lang="en-US" smtClean="0"/>
              <a:pPr/>
              <a:t>6/6/17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12AB7-2DDF-504B-8707-C341675C9A6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Urry</a:t>
            </a:r>
            <a:r>
              <a:rPr lang="en-US" dirty="0" smtClean="0"/>
              <a:t> Group Weekly Update</a:t>
            </a:r>
            <a:endParaRPr lang="en-US" dirty="0"/>
          </a:p>
        </p:txBody>
      </p:sp>
      <p:sp>
        <p:nvSpPr>
          <p:cNvPr id="3" name="Subtitle 2"/>
          <p:cNvSpPr>
            <a:spLocks noGrp="1"/>
          </p:cNvSpPr>
          <p:nvPr>
            <p:ph type="subTitle" idx="1"/>
          </p:nvPr>
        </p:nvSpPr>
        <p:spPr/>
        <p:txBody>
          <a:bodyPr/>
          <a:lstStyle/>
          <a:p>
            <a:r>
              <a:rPr lang="en-US" dirty="0" smtClean="0"/>
              <a:t>June 7</a:t>
            </a:r>
            <a:r>
              <a:rPr lang="en-US" baseline="30000" dirty="0" smtClean="0"/>
              <a:t>th</a:t>
            </a:r>
            <a:r>
              <a:rPr lang="en-US" dirty="0" smtClean="0"/>
              <a:t> 2017</a:t>
            </a:r>
            <a:endParaRPr lang="en-US" dirty="0"/>
          </a:p>
        </p:txBody>
      </p:sp>
    </p:spTree>
    <p:extLst>
      <p:ext uri="{BB962C8B-B14F-4D97-AF65-F5344CB8AC3E}">
        <p14:creationId xmlns:p14="http://schemas.microsoft.com/office/powerpoint/2010/main" val="359661033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04921" y="1416606"/>
            <a:ext cx="2041987" cy="4525963"/>
          </a:xfrm>
        </p:spPr>
        <p:txBody>
          <a:bodyPr>
            <a:normAutofit/>
          </a:bodyPr>
          <a:lstStyle/>
          <a:p>
            <a:pPr marL="0" indent="0">
              <a:buNone/>
            </a:pPr>
            <a:r>
              <a:rPr lang="en-US" dirty="0" smtClean="0"/>
              <a:t>O</a:t>
            </a:r>
            <a:r>
              <a:rPr lang="is-IS" dirty="0" smtClean="0"/>
              <a:t>f the 88k objects near the origional 80 peas</a:t>
            </a:r>
          </a:p>
          <a:p>
            <a:pPr marL="0" indent="0">
              <a:buNone/>
            </a:pPr>
            <a:r>
              <a:rPr lang="is-IS" dirty="0" smtClean="0"/>
              <a:t>ONLY 17k have photoz’s</a:t>
            </a:r>
            <a:endParaRPr lang="en-US" dirty="0"/>
          </a:p>
        </p:txBody>
      </p:sp>
      <p:sp>
        <p:nvSpPr>
          <p:cNvPr id="2" name="Title 1"/>
          <p:cNvSpPr>
            <a:spLocks noGrp="1"/>
          </p:cNvSpPr>
          <p:nvPr>
            <p:ph type="title"/>
          </p:nvPr>
        </p:nvSpPr>
        <p:spPr>
          <a:xfrm>
            <a:off x="457199" y="23578"/>
            <a:ext cx="8229600" cy="1143000"/>
          </a:xfrm>
        </p:spPr>
        <p:txBody>
          <a:bodyPr>
            <a:normAutofit fontScale="90000"/>
          </a:bodyPr>
          <a:lstStyle/>
          <a:p>
            <a:r>
              <a:rPr lang="en-US" dirty="0" smtClean="0"/>
              <a:t>Finding Neighbors – looking for </a:t>
            </a:r>
            <a:r>
              <a:rPr lang="en-US" dirty="0" err="1" smtClean="0"/>
              <a:t>photoz</a:t>
            </a:r>
            <a:endParaRPr lang="en-US" dirty="0"/>
          </a:p>
        </p:txBody>
      </p:sp>
      <p:pic>
        <p:nvPicPr>
          <p:cNvPr id="5" name="Picture 4"/>
          <p:cNvPicPr>
            <a:picLocks noChangeAspect="1"/>
          </p:cNvPicPr>
          <p:nvPr/>
        </p:nvPicPr>
        <p:blipFill>
          <a:blip r:embed="rId2"/>
          <a:stretch>
            <a:fillRect/>
          </a:stretch>
        </p:blipFill>
        <p:spPr>
          <a:xfrm>
            <a:off x="0" y="1612103"/>
            <a:ext cx="6763418" cy="4330466"/>
          </a:xfrm>
          <a:prstGeom prst="rect">
            <a:avLst/>
          </a:prstGeom>
        </p:spPr>
      </p:pic>
    </p:spTree>
    <p:extLst>
      <p:ext uri="{BB962C8B-B14F-4D97-AF65-F5344CB8AC3E}">
        <p14:creationId xmlns:p14="http://schemas.microsoft.com/office/powerpoint/2010/main" val="32804018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 comparison sample</a:t>
            </a:r>
            <a:endParaRPr lang="en-US" dirty="0"/>
          </a:p>
        </p:txBody>
      </p:sp>
      <p:sp>
        <p:nvSpPr>
          <p:cNvPr id="3" name="Content Placeholder 2"/>
          <p:cNvSpPr>
            <a:spLocks noGrp="1"/>
          </p:cNvSpPr>
          <p:nvPr>
            <p:ph idx="1"/>
          </p:nvPr>
        </p:nvSpPr>
        <p:spPr/>
        <p:txBody>
          <a:bodyPr/>
          <a:lstStyle/>
          <a:p>
            <a:r>
              <a:rPr lang="en-US" dirty="0" smtClean="0"/>
              <a:t>In spec catalog – NONE near in redshift &amp; </a:t>
            </a:r>
            <a:r>
              <a:rPr lang="en-US" dirty="0" err="1" smtClean="0"/>
              <a:t>z_mag</a:t>
            </a:r>
            <a:endParaRPr lang="en-US" dirty="0" smtClean="0"/>
          </a:p>
          <a:p>
            <a:r>
              <a:rPr lang="en-US" dirty="0" smtClean="0"/>
              <a:t>Searching </a:t>
            </a:r>
            <a:r>
              <a:rPr lang="en-US" dirty="0" err="1" smtClean="0"/>
              <a:t>photoz</a:t>
            </a:r>
            <a:r>
              <a:rPr lang="en-US" dirty="0" smtClean="0"/>
              <a:t> catalog</a:t>
            </a:r>
            <a:endParaRPr lang="en-US" dirty="0"/>
          </a:p>
        </p:txBody>
      </p:sp>
    </p:spTree>
    <p:extLst>
      <p:ext uri="{BB962C8B-B14F-4D97-AF65-F5344CB8AC3E}">
        <p14:creationId xmlns:p14="http://schemas.microsoft.com/office/powerpoint/2010/main" val="1802706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try </a:t>
            </a:r>
            <a:r>
              <a:rPr lang="en-US" dirty="0" err="1" smtClean="0"/>
              <a:t>palomar</a:t>
            </a:r>
            <a:r>
              <a:rPr lang="en-US" dirty="0" smtClean="0"/>
              <a:t>?	</a:t>
            </a:r>
            <a:endParaRPr lang="en-US" dirty="0"/>
          </a:p>
        </p:txBody>
      </p:sp>
      <p:sp>
        <p:nvSpPr>
          <p:cNvPr id="3" name="Content Placeholder 2"/>
          <p:cNvSpPr>
            <a:spLocks noGrp="1"/>
          </p:cNvSpPr>
          <p:nvPr>
            <p:ph idx="1"/>
          </p:nvPr>
        </p:nvSpPr>
        <p:spPr/>
        <p:txBody>
          <a:bodyPr/>
          <a:lstStyle/>
          <a:p>
            <a:r>
              <a:rPr lang="en-US" dirty="0" smtClean="0"/>
              <a:t>Search near Peas?</a:t>
            </a:r>
          </a:p>
          <a:p>
            <a:r>
              <a:rPr lang="en-US" dirty="0" smtClean="0"/>
              <a:t>Deadline Sept.</a:t>
            </a:r>
            <a:endParaRPr lang="en-US" dirty="0"/>
          </a:p>
        </p:txBody>
      </p:sp>
    </p:spTree>
    <p:extLst>
      <p:ext uri="{BB962C8B-B14F-4D97-AF65-F5344CB8AC3E}">
        <p14:creationId xmlns:p14="http://schemas.microsoft.com/office/powerpoint/2010/main" val="24207569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Todos</a:t>
            </a:r>
            <a:endParaRPr lang="en-US" dirty="0"/>
          </a:p>
        </p:txBody>
      </p:sp>
      <p:sp>
        <p:nvSpPr>
          <p:cNvPr id="3" name="Content Placeholder 2"/>
          <p:cNvSpPr>
            <a:spLocks noGrp="1"/>
          </p:cNvSpPr>
          <p:nvPr>
            <p:ph idx="1"/>
          </p:nvPr>
        </p:nvSpPr>
        <p:spPr/>
        <p:txBody>
          <a:bodyPr/>
          <a:lstStyle/>
          <a:p>
            <a:r>
              <a:rPr lang="en-US" dirty="0" smtClean="0"/>
              <a:t>Family picnic in NY!!!</a:t>
            </a:r>
          </a:p>
          <a:p>
            <a:r>
              <a:rPr lang="en-US" dirty="0" smtClean="0"/>
              <a:t>Classes start!</a:t>
            </a:r>
          </a:p>
          <a:p>
            <a:r>
              <a:rPr lang="en-US" dirty="0" smtClean="0"/>
              <a:t>Write proposal</a:t>
            </a:r>
          </a:p>
          <a:p>
            <a:r>
              <a:rPr lang="en-US" dirty="0" smtClean="0"/>
              <a:t>Finalize matched-sample, and build distribution of neighbors within 1 </a:t>
            </a:r>
            <a:r>
              <a:rPr lang="en-US" dirty="0" err="1" smtClean="0"/>
              <a:t>Mpc</a:t>
            </a:r>
            <a:endParaRPr lang="en-US" dirty="0" smtClean="0"/>
          </a:p>
          <a:p>
            <a:pPr marL="0" indent="0">
              <a:buNone/>
            </a:pPr>
            <a:endParaRPr lang="en-US" dirty="0"/>
          </a:p>
        </p:txBody>
      </p:sp>
    </p:spTree>
    <p:extLst>
      <p:ext uri="{BB962C8B-B14F-4D97-AF65-F5344CB8AC3E}">
        <p14:creationId xmlns:p14="http://schemas.microsoft.com/office/powerpoint/2010/main" val="25797813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839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59607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HST Search - PEAS</a:t>
            </a:r>
            <a:endParaRPr lang="en-US" dirty="0">
              <a:solidFill>
                <a:srgbClr val="008000"/>
              </a:solidFill>
            </a:endParaRPr>
          </a:p>
        </p:txBody>
      </p:sp>
      <p:sp>
        <p:nvSpPr>
          <p:cNvPr id="4" name="Content Placeholder 3"/>
          <p:cNvSpPr>
            <a:spLocks noGrp="1"/>
          </p:cNvSpPr>
          <p:nvPr>
            <p:ph idx="1"/>
          </p:nvPr>
        </p:nvSpPr>
        <p:spPr>
          <a:xfrm>
            <a:off x="457200" y="1308100"/>
            <a:ext cx="8597900" cy="5257800"/>
          </a:xfrm>
        </p:spPr>
        <p:txBody>
          <a:bodyPr>
            <a:normAutofit fontScale="85000" lnSpcReduction="20000"/>
          </a:bodyPr>
          <a:lstStyle/>
          <a:p>
            <a:r>
              <a:rPr lang="en-US" dirty="0" smtClean="0"/>
              <a:t>63 of the 1346 ‘new’ BOSS peas are in HST imaging + 11 of the 24 original peas not in BOSS search result</a:t>
            </a:r>
          </a:p>
          <a:p>
            <a:pPr lvl="1"/>
            <a:r>
              <a:rPr lang="en-US" dirty="0" smtClean="0"/>
              <a:t>Trying to get actual data now</a:t>
            </a:r>
            <a:r>
              <a:rPr lang="is-IS" dirty="0" smtClean="0"/>
              <a:t>….</a:t>
            </a:r>
          </a:p>
          <a:p>
            <a:r>
              <a:rPr lang="is-IS" dirty="0" smtClean="0"/>
              <a:t>Recent proposals:</a:t>
            </a:r>
          </a:p>
          <a:p>
            <a:pPr lvl="1"/>
            <a:r>
              <a:rPr lang="en-US" b="1" dirty="0"/>
              <a:t>Lyman alpha escape in Green Pea galaxies (give peas a chance</a:t>
            </a:r>
            <a:r>
              <a:rPr lang="en-US" b="1" dirty="0" smtClean="0"/>
              <a:t>)</a:t>
            </a:r>
          </a:p>
          <a:p>
            <a:pPr lvl="1"/>
            <a:r>
              <a:rPr lang="en-US" b="1" dirty="0"/>
              <a:t>Green Pea Galaxies: Extreme, Optically-Thin Starbursts</a:t>
            </a:r>
            <a:r>
              <a:rPr lang="en-US" b="1" dirty="0" smtClean="0"/>
              <a:t>?</a:t>
            </a:r>
          </a:p>
          <a:p>
            <a:pPr lvl="1"/>
            <a:r>
              <a:rPr lang="en-US" b="1" dirty="0"/>
              <a:t>UV Spectroscopy of Lyman Break Galaxy Analogs: A Local Window on the Early </a:t>
            </a:r>
            <a:r>
              <a:rPr lang="en-US" b="1" dirty="0" smtClean="0"/>
              <a:t>Universe</a:t>
            </a:r>
            <a:endParaRPr lang="en-US" dirty="0"/>
          </a:p>
          <a:p>
            <a:pPr lvl="1"/>
            <a:r>
              <a:rPr lang="en-US" b="1" dirty="0"/>
              <a:t>Origin of double peaks in Lyman-alpha spectra: diffuse halos or Lyman continuum leakage?</a:t>
            </a:r>
            <a:endParaRPr lang="en-US" dirty="0"/>
          </a:p>
          <a:p>
            <a:pPr lvl="1"/>
            <a:r>
              <a:rPr lang="en-US" b="1" dirty="0"/>
              <a:t>Unveiling the Dark Baryons II: the First Sample of OVI Emission Imaging</a:t>
            </a:r>
            <a:endParaRPr lang="en-US" dirty="0"/>
          </a:p>
          <a:p>
            <a:pPr lvl="1"/>
            <a:r>
              <a:rPr lang="en-US" b="1" dirty="0"/>
              <a:t>UV Snapshot of Low-redshift Massive Star-forming Galaxies: Searching for the Analogs of High-redshift Clumpy Galaxies</a:t>
            </a:r>
            <a:endParaRPr lang="en-US" dirty="0" smtClean="0"/>
          </a:p>
          <a:p>
            <a:endParaRPr lang="en-US" dirty="0"/>
          </a:p>
        </p:txBody>
      </p:sp>
    </p:spTree>
    <p:extLst>
      <p:ext uri="{BB962C8B-B14F-4D97-AF65-F5344CB8AC3E}">
        <p14:creationId xmlns:p14="http://schemas.microsoft.com/office/powerpoint/2010/main" val="13037594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13" y="122238"/>
            <a:ext cx="8229600" cy="1143000"/>
          </a:xfrm>
        </p:spPr>
        <p:txBody>
          <a:bodyPr/>
          <a:lstStyle/>
          <a:p>
            <a:r>
              <a:rPr lang="en-US" dirty="0" smtClean="0">
                <a:solidFill>
                  <a:srgbClr val="008000"/>
                </a:solidFill>
              </a:rPr>
              <a:t>Cleaning DR 12 Pea Sample</a:t>
            </a:r>
            <a:endParaRPr lang="en-US" dirty="0">
              <a:solidFill>
                <a:srgbClr val="008000"/>
              </a:solidFill>
            </a:endParaRPr>
          </a:p>
        </p:txBody>
      </p:sp>
      <p:sp>
        <p:nvSpPr>
          <p:cNvPr id="3" name="Content Placeholder 2"/>
          <p:cNvSpPr>
            <a:spLocks noGrp="1"/>
          </p:cNvSpPr>
          <p:nvPr>
            <p:ph idx="1"/>
          </p:nvPr>
        </p:nvSpPr>
        <p:spPr>
          <a:xfrm>
            <a:off x="353113" y="1257300"/>
            <a:ext cx="8956062" cy="4525963"/>
          </a:xfrm>
        </p:spPr>
        <p:txBody>
          <a:bodyPr/>
          <a:lstStyle/>
          <a:p>
            <a:r>
              <a:rPr lang="en-US" dirty="0" smtClean="0"/>
              <a:t>Select ‘clean’ photometry flag (huge leap forward)</a:t>
            </a:r>
          </a:p>
          <a:p>
            <a:r>
              <a:rPr lang="en-US" dirty="0" smtClean="0"/>
              <a:t>Issues still remaining: a couple in another galaxy, </a:t>
            </a:r>
          </a:p>
          <a:p>
            <a:pPr lvl="1"/>
            <a:r>
              <a:rPr lang="en-US" dirty="0" smtClean="0"/>
              <a:t>a few with spectra missing OIII lines</a:t>
            </a:r>
          </a:p>
        </p:txBody>
      </p:sp>
      <p:pic>
        <p:nvPicPr>
          <p:cNvPr id="5" name="Picture 4"/>
          <p:cNvPicPr>
            <a:picLocks noChangeAspect="1"/>
          </p:cNvPicPr>
          <p:nvPr/>
        </p:nvPicPr>
        <p:blipFill>
          <a:blip r:embed="rId2"/>
          <a:stretch>
            <a:fillRect/>
          </a:stretch>
        </p:blipFill>
        <p:spPr>
          <a:xfrm>
            <a:off x="4831144" y="3712448"/>
            <a:ext cx="4121415" cy="3145551"/>
          </a:xfrm>
          <a:prstGeom prst="rect">
            <a:avLst/>
          </a:prstGeom>
        </p:spPr>
      </p:pic>
      <p:pic>
        <p:nvPicPr>
          <p:cNvPr id="6" name="Picture 5"/>
          <p:cNvPicPr>
            <a:picLocks noChangeAspect="1"/>
          </p:cNvPicPr>
          <p:nvPr/>
        </p:nvPicPr>
        <p:blipFill>
          <a:blip r:embed="rId3"/>
          <a:stretch>
            <a:fillRect/>
          </a:stretch>
        </p:blipFill>
        <p:spPr>
          <a:xfrm>
            <a:off x="1054100" y="3429000"/>
            <a:ext cx="2552700" cy="2514600"/>
          </a:xfrm>
          <a:prstGeom prst="rect">
            <a:avLst/>
          </a:prstGeom>
        </p:spPr>
      </p:pic>
    </p:spTree>
    <p:extLst>
      <p:ext uri="{BB962C8B-B14F-4D97-AF65-F5344CB8AC3E}">
        <p14:creationId xmlns:p14="http://schemas.microsoft.com/office/powerpoint/2010/main" val="26970943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13" y="122238"/>
            <a:ext cx="8229600" cy="1143000"/>
          </a:xfrm>
        </p:spPr>
        <p:txBody>
          <a:bodyPr/>
          <a:lstStyle/>
          <a:p>
            <a:r>
              <a:rPr lang="en-US" dirty="0" smtClean="0"/>
              <a:t>Cleaning DR 12 Pea Sample</a:t>
            </a:r>
            <a:endParaRPr lang="en-US" dirty="0"/>
          </a:p>
        </p:txBody>
      </p:sp>
      <p:sp>
        <p:nvSpPr>
          <p:cNvPr id="3" name="Content Placeholder 2"/>
          <p:cNvSpPr>
            <a:spLocks noGrp="1"/>
          </p:cNvSpPr>
          <p:nvPr>
            <p:ph idx="1"/>
          </p:nvPr>
        </p:nvSpPr>
        <p:spPr>
          <a:xfrm>
            <a:off x="353113" y="1257300"/>
            <a:ext cx="8956062" cy="4525963"/>
          </a:xfrm>
        </p:spPr>
        <p:txBody>
          <a:bodyPr/>
          <a:lstStyle/>
          <a:p>
            <a:r>
              <a:rPr lang="en-US" dirty="0" smtClean="0"/>
              <a:t>Original Sample required A/N &gt; 3</a:t>
            </a:r>
          </a:p>
          <a:p>
            <a:endParaRPr lang="en-US" dirty="0"/>
          </a:p>
          <a:p>
            <a:endParaRPr lang="en-US" dirty="0" smtClean="0"/>
          </a:p>
          <a:p>
            <a:endParaRPr lang="en-US" dirty="0"/>
          </a:p>
          <a:p>
            <a:endParaRPr lang="en-US" dirty="0" smtClean="0"/>
          </a:p>
          <a:p>
            <a:r>
              <a:rPr lang="en-US" dirty="0" smtClean="0"/>
              <a:t>Looking at these images</a:t>
            </a:r>
          </a:p>
          <a:p>
            <a:pPr lvl="1"/>
            <a:r>
              <a:rPr lang="en-US" dirty="0" smtClean="0"/>
              <a:t>I see lots with neighbors</a:t>
            </a:r>
          </a:p>
        </p:txBody>
      </p:sp>
      <p:sp>
        <p:nvSpPr>
          <p:cNvPr id="4" name="Rectangle 3"/>
          <p:cNvSpPr/>
          <p:nvPr/>
        </p:nvSpPr>
        <p:spPr>
          <a:xfrm>
            <a:off x="2768600" y="1905338"/>
            <a:ext cx="5651500" cy="1754327"/>
          </a:xfrm>
          <a:prstGeom prst="rect">
            <a:avLst/>
          </a:prstGeom>
        </p:spPr>
        <p:txBody>
          <a:bodyPr wrap="square">
            <a:spAutoFit/>
          </a:bodyPr>
          <a:lstStyle/>
          <a:p>
            <a:r>
              <a:rPr lang="en-US" dirty="0"/>
              <a:t>Peas Search in DR12</a:t>
            </a:r>
          </a:p>
          <a:p>
            <a:r>
              <a:rPr lang="it-IT" dirty="0"/>
              <a:t>DR12 (color &amp; </a:t>
            </a:r>
            <a:r>
              <a:rPr lang="it-IT" dirty="0" err="1"/>
              <a:t>size</a:t>
            </a:r>
            <a:r>
              <a:rPr lang="it-IT" dirty="0"/>
              <a:t>):        4155</a:t>
            </a:r>
          </a:p>
          <a:p>
            <a:r>
              <a:rPr lang="en-US" dirty="0"/>
              <a:t>DR12 Portsmouth Group:        2203</a:t>
            </a:r>
          </a:p>
          <a:p>
            <a:r>
              <a:rPr lang="en-US" dirty="0"/>
              <a:t>DR12 Portsmouth Group SF:        1592</a:t>
            </a:r>
          </a:p>
          <a:p>
            <a:r>
              <a:rPr lang="en-US" dirty="0"/>
              <a:t>DR12 Portsmouth Group SF &amp; clean </a:t>
            </a:r>
            <a:r>
              <a:rPr lang="en-US" dirty="0" err="1"/>
              <a:t>phot</a:t>
            </a:r>
            <a:r>
              <a:rPr lang="en-US" dirty="0"/>
              <a:t>:        1454</a:t>
            </a:r>
          </a:p>
          <a:p>
            <a:r>
              <a:rPr lang="en-US" dirty="0"/>
              <a:t>DR12 A/N </a:t>
            </a:r>
            <a:r>
              <a:rPr lang="en-US" dirty="0" err="1"/>
              <a:t>gt</a:t>
            </a:r>
            <a:r>
              <a:rPr lang="en-US" dirty="0"/>
              <a:t> 3 in all lines:         739</a:t>
            </a:r>
          </a:p>
        </p:txBody>
      </p:sp>
      <p:pic>
        <p:nvPicPr>
          <p:cNvPr id="7" name="Picture 6"/>
          <p:cNvPicPr>
            <a:picLocks noChangeAspect="1"/>
          </p:cNvPicPr>
          <p:nvPr/>
        </p:nvPicPr>
        <p:blipFill>
          <a:blip r:embed="rId2"/>
          <a:stretch>
            <a:fillRect/>
          </a:stretch>
        </p:blipFill>
        <p:spPr>
          <a:xfrm>
            <a:off x="5041900" y="4343400"/>
            <a:ext cx="3644900" cy="2260600"/>
          </a:xfrm>
          <a:prstGeom prst="rect">
            <a:avLst/>
          </a:prstGeom>
        </p:spPr>
      </p:pic>
    </p:spTree>
    <p:extLst>
      <p:ext uri="{BB962C8B-B14F-4D97-AF65-F5344CB8AC3E}">
        <p14:creationId xmlns:p14="http://schemas.microsoft.com/office/powerpoint/2010/main" val="37733149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9500" y="0"/>
            <a:ext cx="6980266" cy="6858000"/>
          </a:xfrm>
          <a:prstGeom prst="rect">
            <a:avLst/>
          </a:prstGeom>
        </p:spPr>
      </p:pic>
    </p:spTree>
    <p:extLst>
      <p:ext uri="{BB962C8B-B14F-4D97-AF65-F5344CB8AC3E}">
        <p14:creationId xmlns:p14="http://schemas.microsoft.com/office/powerpoint/2010/main" val="3606163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solidFill>
                  <a:srgbClr val="FF0000"/>
                </a:solidFill>
              </a:rPr>
              <a:t>Neighbors w/out spec/</a:t>
            </a:r>
            <a:r>
              <a:rPr lang="en-US" strike="sngStrike" dirty="0" err="1" smtClean="0">
                <a:solidFill>
                  <a:srgbClr val="FF0000"/>
                </a:solidFill>
              </a:rPr>
              <a:t>photoz</a:t>
            </a:r>
            <a:endParaRPr lang="en-US" strike="sngStrike" dirty="0">
              <a:solidFill>
                <a:srgbClr val="FF0000"/>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258075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38200"/>
            <a:ext cx="9144000" cy="5164058"/>
          </a:xfrm>
          <a:prstGeom prst="rect">
            <a:avLst/>
          </a:prstGeom>
        </p:spPr>
      </p:pic>
      <p:sp>
        <p:nvSpPr>
          <p:cNvPr id="5" name="TextBox 4"/>
          <p:cNvSpPr txBox="1"/>
          <p:nvPr/>
        </p:nvSpPr>
        <p:spPr>
          <a:xfrm>
            <a:off x="1676400" y="464300"/>
            <a:ext cx="6359321" cy="369332"/>
          </a:xfrm>
          <a:prstGeom prst="rect">
            <a:avLst/>
          </a:prstGeom>
          <a:noFill/>
        </p:spPr>
        <p:txBody>
          <a:bodyPr wrap="none" rtlCol="0">
            <a:spAutoFit/>
          </a:bodyPr>
          <a:lstStyle/>
          <a:p>
            <a:r>
              <a:rPr lang="en-US" dirty="0" smtClean="0"/>
              <a:t>Luminous Red Galaxies, z overlaps, but doesn’t match distribution</a:t>
            </a:r>
            <a:endParaRPr lang="en-US" dirty="0"/>
          </a:p>
        </p:txBody>
      </p:sp>
    </p:spTree>
    <p:extLst>
      <p:ext uri="{BB962C8B-B14F-4D97-AF65-F5344CB8AC3E}">
        <p14:creationId xmlns:p14="http://schemas.microsoft.com/office/powerpoint/2010/main" val="137047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(3) weeks</a:t>
            </a:r>
            <a:endParaRPr lang="en-US" dirty="0"/>
          </a:p>
        </p:txBody>
      </p:sp>
      <p:sp>
        <p:nvSpPr>
          <p:cNvPr id="3" name="Content Placeholder 2"/>
          <p:cNvSpPr>
            <a:spLocks noGrp="1"/>
          </p:cNvSpPr>
          <p:nvPr>
            <p:ph idx="1"/>
          </p:nvPr>
        </p:nvSpPr>
        <p:spPr/>
        <p:txBody>
          <a:bodyPr/>
          <a:lstStyle/>
          <a:p>
            <a:r>
              <a:rPr lang="en-US" dirty="0" smtClean="0"/>
              <a:t>Finalize ‘new’ DR 12 Peas</a:t>
            </a:r>
          </a:p>
          <a:p>
            <a:r>
              <a:rPr lang="en-US" dirty="0" smtClean="0"/>
              <a:t>Search for neighbors in DR 12 catalog (no z, </a:t>
            </a:r>
            <a:r>
              <a:rPr lang="en-US" dirty="0" err="1" smtClean="0"/>
              <a:t>photoz</a:t>
            </a:r>
            <a:r>
              <a:rPr lang="en-US" dirty="0" smtClean="0"/>
              <a:t> required)</a:t>
            </a:r>
          </a:p>
          <a:p>
            <a:r>
              <a:rPr lang="en-US" dirty="0" smtClean="0"/>
              <a:t>Download HST images where available for comparison.  Create HST gallery</a:t>
            </a:r>
            <a:r>
              <a:rPr lang="is-IS" dirty="0" smtClean="0"/>
              <a:t>…</a:t>
            </a:r>
            <a:endParaRPr lang="en-US" dirty="0" smtClean="0"/>
          </a:p>
          <a:p>
            <a:endParaRPr lang="en-US" dirty="0"/>
          </a:p>
        </p:txBody>
      </p:sp>
    </p:spTree>
    <p:extLst>
      <p:ext uri="{BB962C8B-B14F-4D97-AF65-F5344CB8AC3E}">
        <p14:creationId xmlns:p14="http://schemas.microsoft.com/office/powerpoint/2010/main" val="3735305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492012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96494" y="274638"/>
            <a:ext cx="6347506" cy="6405562"/>
          </a:xfrm>
          <a:prstGeom prst="rect">
            <a:avLst/>
          </a:prstGeom>
        </p:spPr>
      </p:pic>
      <p:sp>
        <p:nvSpPr>
          <p:cNvPr id="2" name="Title 1"/>
          <p:cNvSpPr>
            <a:spLocks noGrp="1"/>
          </p:cNvSpPr>
          <p:nvPr>
            <p:ph type="title"/>
          </p:nvPr>
        </p:nvSpPr>
        <p:spPr>
          <a:xfrm>
            <a:off x="0" y="274638"/>
            <a:ext cx="2921000" cy="1143000"/>
          </a:xfrm>
        </p:spPr>
        <p:txBody>
          <a:bodyPr>
            <a:normAutofit fontScale="90000"/>
          </a:bodyPr>
          <a:lstStyle/>
          <a:p>
            <a:r>
              <a:rPr lang="en-US" dirty="0" err="1" smtClean="0"/>
              <a:t>Cardamone</a:t>
            </a:r>
            <a:r>
              <a:rPr lang="en-US" dirty="0" smtClean="0"/>
              <a:t> et al. 2009</a:t>
            </a:r>
            <a:endParaRPr lang="en-US" dirty="0"/>
          </a:p>
        </p:txBody>
      </p:sp>
      <p:sp>
        <p:nvSpPr>
          <p:cNvPr id="5" name="TextBox 4"/>
          <p:cNvSpPr txBox="1"/>
          <p:nvPr/>
        </p:nvSpPr>
        <p:spPr>
          <a:xfrm>
            <a:off x="177800" y="2535400"/>
            <a:ext cx="2743200" cy="2554545"/>
          </a:xfrm>
          <a:prstGeom prst="rect">
            <a:avLst/>
          </a:prstGeom>
          <a:noFill/>
        </p:spPr>
        <p:txBody>
          <a:bodyPr wrap="square" rtlCol="0">
            <a:spAutoFit/>
          </a:bodyPr>
          <a:lstStyle/>
          <a:p>
            <a:pPr marL="285750" indent="-285750">
              <a:buFont typeface="Arial"/>
              <a:buChar char="•"/>
            </a:pPr>
            <a:r>
              <a:rPr lang="en-US" sz="2000" i="1" dirty="0" smtClean="0"/>
              <a:t>Projected density around Peas vs. sample matched in luminosity and redshift</a:t>
            </a:r>
          </a:p>
          <a:p>
            <a:pPr marL="285750" indent="-285750">
              <a:buFont typeface="Arial"/>
              <a:buChar char="•"/>
            </a:pPr>
            <a:r>
              <a:rPr lang="en-US" sz="2000" i="1" dirty="0" smtClean="0"/>
              <a:t>Looked within projected 1Mpc, and </a:t>
            </a:r>
            <a:r>
              <a:rPr lang="en-US" sz="2000" i="1" dirty="0" err="1" smtClean="0"/>
              <a:t>imag</a:t>
            </a:r>
            <a:r>
              <a:rPr lang="en-US" sz="2000" i="1" dirty="0" smtClean="0"/>
              <a:t> &gt; -20.5 </a:t>
            </a:r>
          </a:p>
        </p:txBody>
      </p:sp>
    </p:spTree>
    <p:extLst>
      <p:ext uri="{BB962C8B-B14F-4D97-AF65-F5344CB8AC3E}">
        <p14:creationId xmlns:p14="http://schemas.microsoft.com/office/powerpoint/2010/main" val="20317441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9391"/>
            <a:ext cx="9144000" cy="8405664"/>
          </a:xfrm>
          <a:prstGeom prst="rect">
            <a:avLst/>
          </a:prstGeom>
        </p:spPr>
      </p:pic>
      <p:sp>
        <p:nvSpPr>
          <p:cNvPr id="5" name="TextBox 4"/>
          <p:cNvSpPr txBox="1"/>
          <p:nvPr/>
        </p:nvSpPr>
        <p:spPr>
          <a:xfrm>
            <a:off x="0" y="0"/>
            <a:ext cx="8743573" cy="769441"/>
          </a:xfrm>
          <a:prstGeom prst="rect">
            <a:avLst/>
          </a:prstGeom>
          <a:noFill/>
        </p:spPr>
        <p:txBody>
          <a:bodyPr wrap="square" rtlCol="0">
            <a:spAutoFit/>
          </a:bodyPr>
          <a:lstStyle/>
          <a:p>
            <a:r>
              <a:rPr lang="en-US" sz="2200" b="1" dirty="0" smtClean="0"/>
              <a:t>Kevin’s HST SNAP proposal / ~15 </a:t>
            </a:r>
            <a:r>
              <a:rPr lang="en-US" sz="2200" b="1" dirty="0" err="1" smtClean="0"/>
              <a:t>Mpc</a:t>
            </a:r>
            <a:r>
              <a:rPr lang="en-US" sz="2200" b="1" dirty="0" smtClean="0"/>
              <a:t>/h to nearest DR7 LRGs</a:t>
            </a:r>
          </a:p>
          <a:p>
            <a:endParaRPr lang="en-US" sz="2200" b="1" dirty="0" smtClean="0"/>
          </a:p>
        </p:txBody>
      </p:sp>
    </p:spTree>
    <p:extLst>
      <p:ext uri="{BB962C8B-B14F-4D97-AF65-F5344CB8AC3E}">
        <p14:creationId xmlns:p14="http://schemas.microsoft.com/office/powerpoint/2010/main" val="33911852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Mapping Environment of Green Peas</a:t>
            </a:r>
            <a:endParaRPr lang="en-US" dirty="0"/>
          </a:p>
        </p:txBody>
      </p:sp>
      <p:sp>
        <p:nvSpPr>
          <p:cNvPr id="3" name="Content Placeholder 2"/>
          <p:cNvSpPr>
            <a:spLocks noGrp="1"/>
          </p:cNvSpPr>
          <p:nvPr>
            <p:ph idx="1"/>
          </p:nvPr>
        </p:nvSpPr>
        <p:spPr/>
        <p:txBody>
          <a:bodyPr/>
          <a:lstStyle/>
          <a:p>
            <a:r>
              <a:rPr lang="en-US" dirty="0" smtClean="0"/>
              <a:t>Original idea – match peas to a Mock Universe</a:t>
            </a:r>
          </a:p>
          <a:p>
            <a:r>
              <a:rPr lang="en-US" dirty="0" smtClean="0"/>
              <a:t>Looking at abundance matching </a:t>
            </a:r>
          </a:p>
          <a:p>
            <a:pPr lvl="1"/>
            <a:r>
              <a:rPr lang="en-US" dirty="0"/>
              <a:t>e</a:t>
            </a:r>
            <a:r>
              <a:rPr lang="en-US" dirty="0" smtClean="0"/>
              <a:t>.g., distance to 5</a:t>
            </a:r>
            <a:r>
              <a:rPr lang="en-US" baseline="30000" dirty="0" smtClean="0"/>
              <a:t>th</a:t>
            </a:r>
            <a:r>
              <a:rPr lang="en-US" dirty="0" smtClean="0"/>
              <a:t> nearest neighbor (W/in </a:t>
            </a:r>
            <a:r>
              <a:rPr lang="en-US" dirty="0" err="1" smtClean="0"/>
              <a:t>Mstar</a:t>
            </a:r>
            <a:r>
              <a:rPr lang="en-US" dirty="0" smtClean="0"/>
              <a:t>)</a:t>
            </a:r>
          </a:p>
          <a:p>
            <a:pPr lvl="1"/>
            <a:r>
              <a:rPr lang="en-US" dirty="0" smtClean="0"/>
              <a:t>e.g., distribution of Neighbors within 1/5 </a:t>
            </a:r>
            <a:r>
              <a:rPr lang="en-US" dirty="0" err="1" smtClean="0"/>
              <a:t>Mpc</a:t>
            </a:r>
            <a:endParaRPr lang="en-US" dirty="0"/>
          </a:p>
        </p:txBody>
      </p:sp>
    </p:spTree>
    <p:extLst>
      <p:ext uri="{BB962C8B-B14F-4D97-AF65-F5344CB8AC3E}">
        <p14:creationId xmlns:p14="http://schemas.microsoft.com/office/powerpoint/2010/main" val="2130966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374"/>
            <a:ext cx="8229600" cy="1143000"/>
          </a:xfrm>
        </p:spPr>
        <p:txBody>
          <a:bodyPr/>
          <a:lstStyle/>
          <a:p>
            <a:r>
              <a:rPr lang="en-US" b="1" u="sng" dirty="0" smtClean="0"/>
              <a:t>Searching for Pea Neighbors</a:t>
            </a:r>
            <a:endParaRPr lang="en-US" b="1" u="sng" dirty="0"/>
          </a:p>
        </p:txBody>
      </p:sp>
      <p:sp>
        <p:nvSpPr>
          <p:cNvPr id="3" name="Content Placeholder 2"/>
          <p:cNvSpPr>
            <a:spLocks noGrp="1"/>
          </p:cNvSpPr>
          <p:nvPr>
            <p:ph idx="1"/>
          </p:nvPr>
        </p:nvSpPr>
        <p:spPr>
          <a:xfrm>
            <a:off x="195742" y="1189374"/>
            <a:ext cx="8637778" cy="4991696"/>
          </a:xfrm>
        </p:spPr>
        <p:txBody>
          <a:bodyPr>
            <a:normAutofit fontScale="92500"/>
          </a:bodyPr>
          <a:lstStyle/>
          <a:p>
            <a:r>
              <a:rPr lang="en-US" dirty="0" smtClean="0"/>
              <a:t>Starting with the original sample of 80 peas, looking within 50 </a:t>
            </a:r>
            <a:r>
              <a:rPr lang="en-US" dirty="0" err="1" smtClean="0"/>
              <a:t>Mpc</a:t>
            </a:r>
            <a:r>
              <a:rPr lang="en-US" dirty="0"/>
              <a:t> </a:t>
            </a:r>
            <a:r>
              <a:rPr lang="en-US" dirty="0" smtClean="0"/>
              <a:t>projected</a:t>
            </a:r>
          </a:p>
          <a:p>
            <a:pPr marL="0" indent="0">
              <a:buNone/>
            </a:pPr>
            <a:r>
              <a:rPr lang="en-US" dirty="0" smtClean="0"/>
              <a:t>Neighbors found with </a:t>
            </a:r>
            <a:r>
              <a:rPr lang="en-US" dirty="0" err="1" smtClean="0"/>
              <a:t>specz</a:t>
            </a:r>
            <a:r>
              <a:rPr lang="en-US" dirty="0" smtClean="0"/>
              <a:t>         					427 </a:t>
            </a:r>
          </a:p>
          <a:p>
            <a:pPr marL="0" indent="0">
              <a:buNone/>
            </a:pPr>
            <a:r>
              <a:rPr lang="en-US" dirty="0"/>
              <a:t>Neighbors in photometric catalog      </a:t>
            </a:r>
            <a:r>
              <a:rPr lang="en-US" dirty="0" smtClean="0"/>
              <a:t>			120595 </a:t>
            </a:r>
            <a:endParaRPr lang="en-US" dirty="0"/>
          </a:p>
          <a:p>
            <a:pPr marL="0" indent="0">
              <a:buNone/>
            </a:pPr>
            <a:r>
              <a:rPr lang="en-US" dirty="0"/>
              <a:t>Neighbors found with photo </a:t>
            </a:r>
            <a:r>
              <a:rPr lang="en-US" dirty="0" smtClean="0"/>
              <a:t>redshift </a:t>
            </a:r>
            <a:r>
              <a:rPr lang="en-US" dirty="0" err="1" smtClean="0"/>
              <a:t>est</a:t>
            </a:r>
            <a:r>
              <a:rPr lang="en-US" dirty="0"/>
              <a:t>       </a:t>
            </a:r>
            <a:r>
              <a:rPr lang="en-US" dirty="0" smtClean="0"/>
              <a:t>		20743 </a:t>
            </a:r>
            <a:endParaRPr lang="en-US" dirty="0"/>
          </a:p>
          <a:p>
            <a:pPr marL="0" indent="0">
              <a:buNone/>
            </a:pPr>
            <a:r>
              <a:rPr lang="en-US" dirty="0"/>
              <a:t>Neighbors found w/ </a:t>
            </a:r>
            <a:r>
              <a:rPr lang="en-US" dirty="0" err="1"/>
              <a:t>photoz</a:t>
            </a:r>
            <a:r>
              <a:rPr lang="en-US" dirty="0"/>
              <a:t> in 1sig of </a:t>
            </a:r>
            <a:r>
              <a:rPr lang="en-US" dirty="0" smtClean="0"/>
              <a:t>pea z </a:t>
            </a:r>
            <a:r>
              <a:rPr lang="en-US" dirty="0"/>
              <a:t>        9844 </a:t>
            </a:r>
          </a:p>
          <a:p>
            <a:pPr marL="0" indent="0">
              <a:buNone/>
            </a:pPr>
            <a:r>
              <a:rPr lang="en-US" dirty="0" smtClean="0"/>
              <a:t>							+ -&gt; photo </a:t>
            </a:r>
            <a:r>
              <a:rPr lang="en-US" dirty="0"/>
              <a:t>error class 1        3560 </a:t>
            </a:r>
          </a:p>
          <a:p>
            <a:pPr marL="0" indent="0">
              <a:buNone/>
            </a:pPr>
            <a:r>
              <a:rPr lang="en-US" i="1" dirty="0" smtClean="0"/>
              <a:t>*** only a handful (35) remain if looking within 5 </a:t>
            </a:r>
            <a:r>
              <a:rPr lang="en-US" i="1" dirty="0" err="1" smtClean="0"/>
              <a:t>Mpc</a:t>
            </a:r>
            <a:r>
              <a:rPr lang="is-IS" i="1" dirty="0" smtClean="0"/>
              <a:t>… ***</a:t>
            </a:r>
            <a:endParaRPr lang="en-US" i="1" dirty="0" smtClean="0"/>
          </a:p>
        </p:txBody>
      </p:sp>
    </p:spTree>
    <p:extLst>
      <p:ext uri="{BB962C8B-B14F-4D97-AF65-F5344CB8AC3E}">
        <p14:creationId xmlns:p14="http://schemas.microsoft.com/office/powerpoint/2010/main" val="41727000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Dos: </a:t>
            </a:r>
            <a:endParaRPr lang="en-US" dirty="0"/>
          </a:p>
        </p:txBody>
      </p:sp>
      <p:sp>
        <p:nvSpPr>
          <p:cNvPr id="3" name="Content Placeholder 2"/>
          <p:cNvSpPr>
            <a:spLocks noGrp="1"/>
          </p:cNvSpPr>
          <p:nvPr>
            <p:ph idx="1"/>
          </p:nvPr>
        </p:nvSpPr>
        <p:spPr/>
        <p:txBody>
          <a:bodyPr>
            <a:normAutofit lnSpcReduction="10000"/>
          </a:bodyPr>
          <a:lstStyle/>
          <a:p>
            <a:r>
              <a:rPr lang="en-US" dirty="0" smtClean="0"/>
              <a:t>Compute 3D distance between a pea &amp; a neighbor using redshifts (</a:t>
            </a:r>
            <a:r>
              <a:rPr lang="en-US" dirty="0" err="1" smtClean="0"/>
              <a:t>lumdist.pro</a:t>
            </a:r>
            <a:r>
              <a:rPr lang="en-US" dirty="0" smtClean="0"/>
              <a:t>)</a:t>
            </a:r>
          </a:p>
          <a:p>
            <a:r>
              <a:rPr lang="en-US" dirty="0" smtClean="0"/>
              <a:t>Find a selection sample for 5</a:t>
            </a:r>
            <a:r>
              <a:rPr lang="en-US" baseline="30000" dirty="0" smtClean="0"/>
              <a:t>th</a:t>
            </a:r>
            <a:r>
              <a:rPr lang="en-US" dirty="0" smtClean="0"/>
              <a:t> nearest neighbor . . . </a:t>
            </a:r>
          </a:p>
          <a:p>
            <a:r>
              <a:rPr lang="en-US" dirty="0" smtClean="0"/>
              <a:t>Finalize DR12 selection of peas for follow-ups (still cleaning), figure out how to avoid galaxies!</a:t>
            </a:r>
          </a:p>
          <a:p>
            <a:r>
              <a:rPr lang="en-US" dirty="0" smtClean="0"/>
              <a:t>Start learning </a:t>
            </a:r>
            <a:r>
              <a:rPr lang="en-US" dirty="0" err="1" smtClean="0"/>
              <a:t>compute.sciserver.org</a:t>
            </a:r>
            <a:r>
              <a:rPr lang="en-US" dirty="0" smtClean="0"/>
              <a:t> (Read in a catalog from </a:t>
            </a:r>
            <a:r>
              <a:rPr lang="en-US" dirty="0" err="1" smtClean="0"/>
              <a:t>casjobs</a:t>
            </a:r>
            <a:r>
              <a:rPr lang="en-US" dirty="0" smtClean="0"/>
              <a:t>)</a:t>
            </a:r>
          </a:p>
          <a:p>
            <a:endParaRPr lang="en-US" dirty="0" smtClean="0"/>
          </a:p>
          <a:p>
            <a:endParaRPr lang="en-US" dirty="0"/>
          </a:p>
        </p:txBody>
      </p:sp>
    </p:spTree>
    <p:extLst>
      <p:ext uri="{BB962C8B-B14F-4D97-AF65-F5344CB8AC3E}">
        <p14:creationId xmlns:p14="http://schemas.microsoft.com/office/powerpoint/2010/main" val="28030895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0" y="1473200"/>
            <a:ext cx="9055100" cy="5384800"/>
          </a:xfrm>
          <a:prstGeom prst="rect">
            <a:avLst/>
          </a:prstGeom>
        </p:spPr>
      </p:pic>
      <p:sp>
        <p:nvSpPr>
          <p:cNvPr id="5" name="Title 4"/>
          <p:cNvSpPr>
            <a:spLocks noGrp="1"/>
          </p:cNvSpPr>
          <p:nvPr>
            <p:ph type="title"/>
          </p:nvPr>
        </p:nvSpPr>
        <p:spPr/>
        <p:txBody>
          <a:bodyPr>
            <a:normAutofit fontScale="90000"/>
          </a:bodyPr>
          <a:lstStyle/>
          <a:p>
            <a:r>
              <a:rPr lang="en-US" dirty="0" smtClean="0"/>
              <a:t>Photo-z catalog compared to spec for the DR12 Peas</a:t>
            </a:r>
            <a:endParaRPr lang="en-US" dirty="0"/>
          </a:p>
        </p:txBody>
      </p:sp>
    </p:spTree>
    <p:extLst>
      <p:ext uri="{BB962C8B-B14F-4D97-AF65-F5344CB8AC3E}">
        <p14:creationId xmlns:p14="http://schemas.microsoft.com/office/powerpoint/2010/main" val="332187261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Peas in DR12</a:t>
            </a:r>
            <a:endParaRPr lang="en-US" dirty="0"/>
          </a:p>
        </p:txBody>
      </p:sp>
      <p:sp>
        <p:nvSpPr>
          <p:cNvPr id="3" name="Content Placeholder 2"/>
          <p:cNvSpPr>
            <a:spLocks noGrp="1"/>
          </p:cNvSpPr>
          <p:nvPr>
            <p:ph idx="1"/>
          </p:nvPr>
        </p:nvSpPr>
        <p:spPr/>
        <p:txBody>
          <a:bodyPr/>
          <a:lstStyle/>
          <a:p>
            <a:r>
              <a:rPr lang="en-US" dirty="0" smtClean="0"/>
              <a:t>Original Sample was 251 in color, 80 SF spectra (9 stripe 82)</a:t>
            </a:r>
          </a:p>
          <a:p>
            <a:r>
              <a:rPr lang="en-US" dirty="0" smtClean="0"/>
              <a:t>DR12 search 4155 in color / size / EW OIII</a:t>
            </a:r>
          </a:p>
          <a:p>
            <a:pPr lvl="1"/>
            <a:r>
              <a:rPr lang="en-US" dirty="0" smtClean="0"/>
              <a:t>Portsmouth Gandalf fits: 2203</a:t>
            </a:r>
          </a:p>
          <a:p>
            <a:pPr lvl="1"/>
            <a:r>
              <a:rPr lang="en-US" dirty="0" smtClean="0"/>
              <a:t>Star Forming BPT 1469</a:t>
            </a:r>
            <a:r>
              <a:rPr lang="en-US" b="1" dirty="0"/>
              <a:t> </a:t>
            </a:r>
            <a:r>
              <a:rPr lang="en-US" b="1" dirty="0" smtClean="0"/>
              <a:t>- </a:t>
            </a:r>
            <a:r>
              <a:rPr lang="is-IS" b="1" dirty="0" smtClean="0"/>
              <a:t>1346</a:t>
            </a:r>
            <a:r>
              <a:rPr lang="en-US" dirty="0" smtClean="0"/>
              <a:t> w/ clean </a:t>
            </a:r>
            <a:r>
              <a:rPr lang="en-US" dirty="0" err="1" smtClean="0"/>
              <a:t>phot</a:t>
            </a:r>
            <a:endParaRPr lang="en-US" b="1" dirty="0" smtClean="0"/>
          </a:p>
          <a:p>
            <a:pPr lvl="1"/>
            <a:r>
              <a:rPr lang="en-US" dirty="0" smtClean="0"/>
              <a:t>(45 in Stripe 82)</a:t>
            </a:r>
          </a:p>
          <a:p>
            <a:r>
              <a:rPr lang="en-US" dirty="0" smtClean="0"/>
              <a:t>Note this recovers 57 of the 80 original</a:t>
            </a:r>
            <a:endParaRPr lang="en-US" dirty="0"/>
          </a:p>
        </p:txBody>
      </p:sp>
    </p:spTree>
    <p:extLst>
      <p:ext uri="{BB962C8B-B14F-4D97-AF65-F5344CB8AC3E}">
        <p14:creationId xmlns:p14="http://schemas.microsoft.com/office/powerpoint/2010/main" val="28136164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from Original 80 not recovered</a:t>
            </a:r>
            <a:endParaRPr lang="en-US" dirty="0"/>
          </a:p>
        </p:txBody>
      </p:sp>
      <p:sp>
        <p:nvSpPr>
          <p:cNvPr id="5" name="Content Placeholder 4"/>
          <p:cNvSpPr>
            <a:spLocks noGrp="1"/>
          </p:cNvSpPr>
          <p:nvPr>
            <p:ph idx="1"/>
          </p:nvPr>
        </p:nvSpPr>
        <p:spPr>
          <a:xfrm>
            <a:off x="457200" y="1600200"/>
            <a:ext cx="8229600" cy="4978400"/>
          </a:xfrm>
        </p:spPr>
        <p:txBody>
          <a:bodyPr>
            <a:normAutofit lnSpcReduction="10000"/>
          </a:bodyPr>
          <a:lstStyle/>
          <a:p>
            <a:r>
              <a:rPr lang="en-US" dirty="0"/>
              <a:t>3</a:t>
            </a:r>
            <a:r>
              <a:rPr lang="en-US" dirty="0" smtClean="0"/>
              <a:t> BAD photometry – near bright objects</a:t>
            </a:r>
            <a:r>
              <a:rPr lang="is-IS" dirty="0" smtClean="0"/>
              <a:t>….</a:t>
            </a:r>
          </a:p>
          <a:p>
            <a:endParaRPr lang="is-IS" dirty="0" smtClean="0"/>
          </a:p>
          <a:p>
            <a:endParaRPr lang="is-IS" dirty="0" smtClean="0"/>
          </a:p>
          <a:p>
            <a:endParaRPr lang="is-IS" dirty="0" smtClean="0"/>
          </a:p>
          <a:p>
            <a:endParaRPr lang="is-IS" dirty="0" smtClean="0"/>
          </a:p>
          <a:p>
            <a:r>
              <a:rPr lang="en-US" dirty="0" smtClean="0"/>
              <a:t>2 not in Portsmouth Catalog</a:t>
            </a:r>
          </a:p>
          <a:p>
            <a:r>
              <a:rPr lang="en-US" dirty="0" smtClean="0"/>
              <a:t>3 had EW &lt; 0.5</a:t>
            </a:r>
            <a:endParaRPr lang="is-IS" dirty="0" smtClean="0"/>
          </a:p>
          <a:p>
            <a:r>
              <a:rPr lang="is-IS" dirty="0" smtClean="0"/>
              <a:t>15 Not classified as ‘Star Forming’ in BPT</a:t>
            </a:r>
          </a:p>
          <a:p>
            <a:pPr lvl="1"/>
            <a:r>
              <a:rPr lang="is-IS" dirty="0" smtClean="0"/>
              <a:t>(Seyfert, Composite, LINER)</a:t>
            </a:r>
            <a:endParaRPr lang="en-US" dirty="0"/>
          </a:p>
        </p:txBody>
      </p:sp>
      <p:pic>
        <p:nvPicPr>
          <p:cNvPr id="4" name="Picture 3"/>
          <p:cNvPicPr>
            <a:picLocks noChangeAspect="1"/>
          </p:cNvPicPr>
          <p:nvPr/>
        </p:nvPicPr>
        <p:blipFill>
          <a:blip r:embed="rId2"/>
          <a:stretch>
            <a:fillRect/>
          </a:stretch>
        </p:blipFill>
        <p:spPr>
          <a:xfrm>
            <a:off x="3562008" y="2174795"/>
            <a:ext cx="4965700" cy="2171700"/>
          </a:xfrm>
          <a:prstGeom prst="rect">
            <a:avLst/>
          </a:prstGeom>
        </p:spPr>
      </p:pic>
    </p:spTree>
    <p:extLst>
      <p:ext uri="{BB962C8B-B14F-4D97-AF65-F5344CB8AC3E}">
        <p14:creationId xmlns:p14="http://schemas.microsoft.com/office/powerpoint/2010/main" val="41551545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49838" y="1295400"/>
            <a:ext cx="5729830" cy="5562600"/>
          </a:xfrm>
          <a:prstGeom prst="rect">
            <a:avLst/>
          </a:prstGeom>
        </p:spPr>
      </p:pic>
      <p:sp>
        <p:nvSpPr>
          <p:cNvPr id="4" name="Rectangle 3"/>
          <p:cNvSpPr/>
          <p:nvPr/>
        </p:nvSpPr>
        <p:spPr>
          <a:xfrm>
            <a:off x="12840" y="-5424"/>
            <a:ext cx="5778359" cy="1508105"/>
          </a:xfrm>
          <a:prstGeom prst="rect">
            <a:avLst/>
          </a:prstGeom>
        </p:spPr>
        <p:txBody>
          <a:bodyPr wrap="square">
            <a:spAutoFit/>
          </a:bodyPr>
          <a:lstStyle/>
          <a:p>
            <a:r>
              <a:rPr lang="en-US" b="1" u="sng" dirty="0"/>
              <a:t>Peas Search in DR12 (2nd number W/ EW of OIII &gt; 10)</a:t>
            </a:r>
            <a:endParaRPr lang="en-US" u="sng" dirty="0"/>
          </a:p>
          <a:p>
            <a:r>
              <a:rPr lang="pl-PL" dirty="0"/>
              <a:t> </a:t>
            </a:r>
            <a:r>
              <a:rPr lang="pl-PL" dirty="0" smtClean="0"/>
              <a:t> </a:t>
            </a:r>
            <a:r>
              <a:rPr lang="pl-PL" sz="1400" dirty="0" smtClean="0"/>
              <a:t> </a:t>
            </a:r>
            <a:r>
              <a:rPr lang="pl-PL" sz="1400" dirty="0"/>
              <a:t> DR12 (</a:t>
            </a:r>
            <a:r>
              <a:rPr lang="pl-PL" sz="1400" dirty="0" err="1"/>
              <a:t>color</a:t>
            </a:r>
            <a:r>
              <a:rPr lang="pl-PL" sz="1400" dirty="0"/>
              <a:t> &amp; </a:t>
            </a:r>
            <a:r>
              <a:rPr lang="pl-PL" sz="1400" dirty="0" err="1"/>
              <a:t>size</a:t>
            </a:r>
            <a:r>
              <a:rPr lang="pl-PL" sz="1400" dirty="0"/>
              <a:t>):        </a:t>
            </a:r>
            <a:r>
              <a:rPr lang="pl-PL" sz="1400" dirty="0" smtClean="0"/>
              <a:t>	4155 </a:t>
            </a:r>
            <a:endParaRPr lang="pl-PL" sz="1400" dirty="0"/>
          </a:p>
          <a:p>
            <a:r>
              <a:rPr lang="pl-PL" sz="1400" dirty="0"/>
              <a:t>    DR12 </a:t>
            </a:r>
            <a:r>
              <a:rPr lang="pl-PL" sz="1400" dirty="0" err="1"/>
              <a:t>Portsmouth</a:t>
            </a:r>
            <a:r>
              <a:rPr lang="pl-PL" sz="1400" dirty="0"/>
              <a:t> </a:t>
            </a:r>
            <a:r>
              <a:rPr lang="pl-PL" sz="1400" dirty="0" err="1"/>
              <a:t>Group</a:t>
            </a:r>
            <a:r>
              <a:rPr lang="pl-PL" sz="1400" dirty="0"/>
              <a:t>:        2203        1573 </a:t>
            </a:r>
          </a:p>
          <a:p>
            <a:r>
              <a:rPr lang="pl-PL" sz="1400" dirty="0"/>
              <a:t>    DR12 </a:t>
            </a:r>
            <a:r>
              <a:rPr lang="pl-PL" sz="1400" dirty="0" err="1"/>
              <a:t>Portsmouth</a:t>
            </a:r>
            <a:r>
              <a:rPr lang="pl-PL" sz="1400" dirty="0"/>
              <a:t> </a:t>
            </a:r>
            <a:r>
              <a:rPr lang="pl-PL" sz="1400" dirty="0" err="1"/>
              <a:t>Group</a:t>
            </a:r>
            <a:r>
              <a:rPr lang="pl-PL" sz="1400" dirty="0"/>
              <a:t> SF:   1592        1268 </a:t>
            </a:r>
          </a:p>
          <a:p>
            <a:r>
              <a:rPr lang="pl-PL" sz="1400" dirty="0"/>
              <a:t>    DR12 </a:t>
            </a:r>
            <a:r>
              <a:rPr lang="pl-PL" sz="1400" dirty="0" err="1"/>
              <a:t>Portsmouth</a:t>
            </a:r>
            <a:r>
              <a:rPr lang="pl-PL" sz="1400" dirty="0"/>
              <a:t> </a:t>
            </a:r>
            <a:r>
              <a:rPr lang="pl-PL" sz="1400" dirty="0" err="1"/>
              <a:t>Group</a:t>
            </a:r>
            <a:r>
              <a:rPr lang="pl-PL" sz="1400" dirty="0"/>
              <a:t> SF &amp; </a:t>
            </a:r>
            <a:r>
              <a:rPr lang="pl-PL" sz="1400" dirty="0" err="1"/>
              <a:t>clean</a:t>
            </a:r>
            <a:r>
              <a:rPr lang="pl-PL" sz="1400" dirty="0"/>
              <a:t> </a:t>
            </a:r>
            <a:r>
              <a:rPr lang="pl-PL" sz="1400" dirty="0" err="1"/>
              <a:t>phot</a:t>
            </a:r>
            <a:r>
              <a:rPr lang="pl-PL" sz="1400" dirty="0"/>
              <a:t>:        1454        1191 </a:t>
            </a:r>
          </a:p>
          <a:p>
            <a:r>
              <a:rPr lang="is-IS" sz="1400" dirty="0"/>
              <a:t>    DR12 A/N gt 3 in all lines:         739         686 </a:t>
            </a:r>
          </a:p>
        </p:txBody>
      </p:sp>
      <p:sp>
        <p:nvSpPr>
          <p:cNvPr id="5" name="Rectangle 4"/>
          <p:cNvSpPr/>
          <p:nvPr/>
        </p:nvSpPr>
        <p:spPr>
          <a:xfrm>
            <a:off x="304800" y="2514600"/>
            <a:ext cx="2590800" cy="2031325"/>
          </a:xfrm>
          <a:prstGeom prst="rect">
            <a:avLst/>
          </a:prstGeom>
        </p:spPr>
        <p:txBody>
          <a:bodyPr wrap="square">
            <a:spAutoFit/>
          </a:bodyPr>
          <a:lstStyle/>
          <a:p>
            <a:r>
              <a:rPr lang="en-US" dirty="0"/>
              <a:t>original 80 </a:t>
            </a:r>
            <a:r>
              <a:rPr lang="en-US" dirty="0" smtClean="0"/>
              <a:t>peas </a:t>
            </a:r>
            <a:r>
              <a:rPr lang="en-US" dirty="0"/>
              <a:t>smallest </a:t>
            </a:r>
            <a:r>
              <a:rPr lang="en-US" dirty="0"/>
              <a:t> </a:t>
            </a:r>
            <a:r>
              <a:rPr lang="en-US" dirty="0" smtClean="0"/>
              <a:t>OIII EW </a:t>
            </a:r>
            <a:r>
              <a:rPr lang="en-US" dirty="0"/>
              <a:t>is </a:t>
            </a:r>
            <a:r>
              <a:rPr lang="en-US" dirty="0" smtClean="0"/>
              <a:t>12.6</a:t>
            </a:r>
          </a:p>
          <a:p>
            <a:endParaRPr lang="en-US" dirty="0"/>
          </a:p>
          <a:p>
            <a:r>
              <a:rPr lang="en-US" dirty="0" smtClean="0"/>
              <a:t>New Peas follow more galaxy-</a:t>
            </a:r>
            <a:r>
              <a:rPr lang="en-US" smtClean="0"/>
              <a:t>like distribution of OIII</a:t>
            </a:r>
          </a:p>
          <a:p>
            <a:endParaRPr lang="en-US" dirty="0"/>
          </a:p>
        </p:txBody>
      </p:sp>
    </p:spTree>
    <p:extLst>
      <p:ext uri="{BB962C8B-B14F-4D97-AF65-F5344CB8AC3E}">
        <p14:creationId xmlns:p14="http://schemas.microsoft.com/office/powerpoint/2010/main" val="154026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5779415" cy="6858000"/>
          </a:xfrm>
          <a:prstGeom prst="rect">
            <a:avLst/>
          </a:prstGeom>
        </p:spPr>
      </p:pic>
      <p:sp>
        <p:nvSpPr>
          <p:cNvPr id="4" name="Title 3"/>
          <p:cNvSpPr>
            <a:spLocks noGrp="1"/>
          </p:cNvSpPr>
          <p:nvPr>
            <p:ph type="title"/>
          </p:nvPr>
        </p:nvSpPr>
        <p:spPr>
          <a:xfrm>
            <a:off x="6334721" y="23577"/>
            <a:ext cx="2248161" cy="3151593"/>
          </a:xfrm>
        </p:spPr>
        <p:txBody>
          <a:bodyPr>
            <a:normAutofit/>
          </a:bodyPr>
          <a:lstStyle/>
          <a:p>
            <a:r>
              <a:rPr lang="en-US" dirty="0" smtClean="0"/>
              <a:t>Images of DR 12 Peas Stripe 82</a:t>
            </a:r>
            <a:endParaRPr lang="en-US" dirty="0"/>
          </a:p>
        </p:txBody>
      </p:sp>
    </p:spTree>
    <p:extLst>
      <p:ext uri="{BB962C8B-B14F-4D97-AF65-F5344CB8AC3E}">
        <p14:creationId xmlns:p14="http://schemas.microsoft.com/office/powerpoint/2010/main" val="37970955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23578"/>
            <a:ext cx="8229600" cy="1143000"/>
          </a:xfrm>
        </p:spPr>
        <p:txBody>
          <a:bodyPr/>
          <a:lstStyle/>
          <a:p>
            <a:r>
              <a:rPr lang="en-US" dirty="0" smtClean="0"/>
              <a:t>Images of peas Stripe 82</a:t>
            </a:r>
            <a:endParaRPr lang="en-US" dirty="0"/>
          </a:p>
        </p:txBody>
      </p:sp>
      <p:pic>
        <p:nvPicPr>
          <p:cNvPr id="5" name="Picture 4"/>
          <p:cNvPicPr>
            <a:picLocks noChangeAspect="1"/>
          </p:cNvPicPr>
          <p:nvPr/>
        </p:nvPicPr>
        <p:blipFill>
          <a:blip r:embed="rId2"/>
          <a:stretch>
            <a:fillRect/>
          </a:stretch>
        </p:blipFill>
        <p:spPr>
          <a:xfrm>
            <a:off x="0" y="0"/>
            <a:ext cx="5779415" cy="6858000"/>
          </a:xfrm>
          <a:prstGeom prst="rect">
            <a:avLst/>
          </a:prstGeom>
        </p:spPr>
      </p:pic>
      <p:pic>
        <p:nvPicPr>
          <p:cNvPr id="6" name="Picture 5"/>
          <p:cNvPicPr>
            <a:picLocks noChangeAspect="1"/>
          </p:cNvPicPr>
          <p:nvPr/>
        </p:nvPicPr>
        <p:blipFill>
          <a:blip r:embed="rId3"/>
          <a:stretch>
            <a:fillRect/>
          </a:stretch>
        </p:blipFill>
        <p:spPr>
          <a:xfrm>
            <a:off x="3207774" y="23578"/>
            <a:ext cx="5936226" cy="6858000"/>
          </a:xfrm>
          <a:prstGeom prst="rect">
            <a:avLst/>
          </a:prstGeom>
        </p:spPr>
      </p:pic>
    </p:spTree>
    <p:extLst>
      <p:ext uri="{BB962C8B-B14F-4D97-AF65-F5344CB8AC3E}">
        <p14:creationId xmlns:p14="http://schemas.microsoft.com/office/powerpoint/2010/main" val="330025926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0657" y="-1024723"/>
            <a:ext cx="6794500" cy="5359400"/>
          </a:xfrm>
          <a:prstGeom prst="rect">
            <a:avLst/>
          </a:prstGeom>
        </p:spPr>
      </p:pic>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457200" y="2481832"/>
            <a:ext cx="4254973" cy="4216846"/>
          </a:xfrm>
          <a:prstGeom prst="rect">
            <a:avLst/>
          </a:prstGeom>
        </p:spPr>
      </p:pic>
      <p:pic>
        <p:nvPicPr>
          <p:cNvPr id="4" name="Picture 3"/>
          <p:cNvPicPr>
            <a:picLocks noChangeAspect="1"/>
          </p:cNvPicPr>
          <p:nvPr/>
        </p:nvPicPr>
        <p:blipFill>
          <a:blip r:embed="rId4"/>
          <a:stretch>
            <a:fillRect/>
          </a:stretch>
        </p:blipFill>
        <p:spPr>
          <a:xfrm>
            <a:off x="5107907" y="2641154"/>
            <a:ext cx="4036093" cy="4057524"/>
          </a:xfrm>
          <a:prstGeom prst="rect">
            <a:avLst/>
          </a:prstGeom>
        </p:spPr>
      </p:pic>
    </p:spTree>
    <p:extLst>
      <p:ext uri="{BB962C8B-B14F-4D97-AF65-F5344CB8AC3E}">
        <p14:creationId xmlns:p14="http://schemas.microsoft.com/office/powerpoint/2010/main" val="36623388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4626" y="472210"/>
            <a:ext cx="7625674" cy="1470025"/>
          </a:xfrm>
        </p:spPr>
        <p:txBody>
          <a:bodyPr>
            <a:normAutofit fontScale="90000"/>
          </a:bodyPr>
          <a:lstStyle/>
          <a:p>
            <a:r>
              <a:rPr lang="en-US" dirty="0" err="1" smtClean="0"/>
              <a:t>Carie</a:t>
            </a:r>
            <a:r>
              <a:rPr lang="en-US" dirty="0" smtClean="0"/>
              <a:t> </a:t>
            </a:r>
            <a:r>
              <a:rPr lang="en-US" dirty="0" err="1" smtClean="0"/>
              <a:t>Cardamone</a:t>
            </a:r>
            <a:r>
              <a:rPr lang="en-US" dirty="0"/>
              <a:t/>
            </a:r>
            <a:br>
              <a:rPr lang="en-US" dirty="0"/>
            </a:br>
            <a:r>
              <a:rPr lang="en-US" sz="3300" dirty="0" smtClean="0"/>
              <a:t>Assistant Professor of Astronomy</a:t>
            </a:r>
            <a:br>
              <a:rPr lang="en-US" sz="3300" dirty="0" smtClean="0"/>
            </a:br>
            <a:r>
              <a:rPr lang="en-US" sz="3300" dirty="0" smtClean="0"/>
              <a:t> Wheelock College</a:t>
            </a:r>
            <a:endParaRPr lang="en-US" sz="3300" dirty="0"/>
          </a:p>
        </p:txBody>
      </p:sp>
      <p:pic>
        <p:nvPicPr>
          <p:cNvPr id="4" name="Picture 3"/>
          <p:cNvPicPr>
            <a:picLocks noChangeAspect="1"/>
          </p:cNvPicPr>
          <p:nvPr/>
        </p:nvPicPr>
        <p:blipFill>
          <a:blip r:embed="rId3"/>
          <a:stretch>
            <a:fillRect/>
          </a:stretch>
        </p:blipFill>
        <p:spPr>
          <a:xfrm>
            <a:off x="197526" y="279150"/>
            <a:ext cx="1549400" cy="1549400"/>
          </a:xfrm>
          <a:prstGeom prst="rect">
            <a:avLst/>
          </a:prstGeom>
        </p:spPr>
      </p:pic>
      <p:sp>
        <p:nvSpPr>
          <p:cNvPr id="10" name="Text Box 5"/>
          <p:cNvSpPr txBox="1">
            <a:spLocks noChangeArrowheads="1"/>
          </p:cNvSpPr>
          <p:nvPr/>
        </p:nvSpPr>
        <p:spPr bwMode="auto">
          <a:xfrm>
            <a:off x="4256200" y="2056322"/>
            <a:ext cx="24414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Skia" charset="0"/>
                <a:ea typeface="ＭＳ Ｐゴシック" charset="0"/>
                <a:cs typeface="ＭＳ Ｐゴシック" charset="0"/>
              </a:defRPr>
            </a:lvl1pPr>
            <a:lvl2pPr marL="37931725" indent="-37474525">
              <a:defRPr sz="2400" b="1">
                <a:solidFill>
                  <a:schemeClr val="tx1"/>
                </a:solidFill>
                <a:latin typeface="Skia" charset="0"/>
                <a:ea typeface="ＭＳ Ｐゴシック" charset="0"/>
              </a:defRPr>
            </a:lvl2pPr>
            <a:lvl3pPr>
              <a:defRPr sz="2400" b="1">
                <a:solidFill>
                  <a:schemeClr val="tx1"/>
                </a:solidFill>
                <a:latin typeface="Skia" charset="0"/>
                <a:ea typeface="ＭＳ Ｐゴシック" charset="0"/>
              </a:defRPr>
            </a:lvl3pPr>
            <a:lvl4pPr>
              <a:defRPr sz="2400" b="1">
                <a:solidFill>
                  <a:schemeClr val="tx1"/>
                </a:solidFill>
                <a:latin typeface="Skia" charset="0"/>
                <a:ea typeface="ＭＳ Ｐゴシック" charset="0"/>
              </a:defRPr>
            </a:lvl4pPr>
            <a:lvl5pPr>
              <a:defRPr sz="2400" b="1">
                <a:solidFill>
                  <a:schemeClr val="tx1"/>
                </a:solidFill>
                <a:latin typeface="Skia" charset="0"/>
                <a:ea typeface="ＭＳ Ｐゴシック" charset="0"/>
              </a:defRPr>
            </a:lvl5pPr>
            <a:lvl6pPr marL="457200" eaLnBrk="0" fontAlgn="base" hangingPunct="0">
              <a:spcBef>
                <a:spcPct val="0"/>
              </a:spcBef>
              <a:spcAft>
                <a:spcPct val="0"/>
              </a:spcAft>
              <a:defRPr sz="2400" b="1">
                <a:solidFill>
                  <a:schemeClr val="tx1"/>
                </a:solidFill>
                <a:latin typeface="Skia" charset="0"/>
                <a:ea typeface="ＭＳ Ｐゴシック" charset="0"/>
              </a:defRPr>
            </a:lvl6pPr>
            <a:lvl7pPr marL="914400" eaLnBrk="0" fontAlgn="base" hangingPunct="0">
              <a:spcBef>
                <a:spcPct val="0"/>
              </a:spcBef>
              <a:spcAft>
                <a:spcPct val="0"/>
              </a:spcAft>
              <a:defRPr sz="2400" b="1">
                <a:solidFill>
                  <a:schemeClr val="tx1"/>
                </a:solidFill>
                <a:latin typeface="Skia" charset="0"/>
                <a:ea typeface="ＭＳ Ｐゴシック" charset="0"/>
              </a:defRPr>
            </a:lvl7pPr>
            <a:lvl8pPr marL="1371600" eaLnBrk="0" fontAlgn="base" hangingPunct="0">
              <a:spcBef>
                <a:spcPct val="0"/>
              </a:spcBef>
              <a:spcAft>
                <a:spcPct val="0"/>
              </a:spcAft>
              <a:defRPr sz="2400" b="1">
                <a:solidFill>
                  <a:schemeClr val="tx1"/>
                </a:solidFill>
                <a:latin typeface="Skia" charset="0"/>
                <a:ea typeface="ＭＳ Ｐゴシック" charset="0"/>
              </a:defRPr>
            </a:lvl8pPr>
            <a:lvl9pPr marL="1828800" eaLnBrk="0" fontAlgn="base" hangingPunct="0">
              <a:spcBef>
                <a:spcPct val="0"/>
              </a:spcBef>
              <a:spcAft>
                <a:spcPct val="0"/>
              </a:spcAft>
              <a:defRPr sz="2400" b="1">
                <a:solidFill>
                  <a:schemeClr val="tx1"/>
                </a:solidFill>
                <a:latin typeface="Skia" charset="0"/>
                <a:ea typeface="ＭＳ Ｐゴシック" charset="0"/>
              </a:defRPr>
            </a:lvl9pPr>
          </a:lstStyle>
          <a:p>
            <a:r>
              <a:rPr lang="en-US" sz="1800" b="0" dirty="0" smtClean="0">
                <a:solidFill>
                  <a:schemeClr val="bg1"/>
                </a:solidFill>
                <a:latin typeface="Helvetica Neue"/>
                <a:cs typeface="Helvetica Neue"/>
              </a:rPr>
              <a:t>Active Galactic Nuclei </a:t>
            </a:r>
          </a:p>
        </p:txBody>
      </p:sp>
      <p:pic>
        <p:nvPicPr>
          <p:cNvPr id="1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5" y="4416805"/>
            <a:ext cx="3558567" cy="1762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592" y="4414533"/>
            <a:ext cx="1752599" cy="173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 name="Rectangle 13"/>
          <p:cNvSpPr/>
          <p:nvPr/>
        </p:nvSpPr>
        <p:spPr>
          <a:xfrm>
            <a:off x="197526" y="6179078"/>
            <a:ext cx="5822274" cy="646331"/>
          </a:xfrm>
          <a:prstGeom prst="rect">
            <a:avLst/>
          </a:prstGeom>
        </p:spPr>
        <p:txBody>
          <a:bodyPr wrap="square">
            <a:spAutoFit/>
          </a:bodyPr>
          <a:lstStyle/>
          <a:p>
            <a:r>
              <a:rPr lang="en-US" dirty="0">
                <a:solidFill>
                  <a:srgbClr val="008000"/>
                </a:solidFill>
                <a:latin typeface="Helvetica Neue"/>
                <a:cs typeface="Helvetica Neue"/>
              </a:rPr>
              <a:t>Green Peas &amp; Galaxy </a:t>
            </a:r>
            <a:r>
              <a:rPr lang="en-US" dirty="0" smtClean="0">
                <a:solidFill>
                  <a:srgbClr val="008000"/>
                </a:solidFill>
                <a:latin typeface="Helvetica Neue"/>
                <a:cs typeface="Helvetica Neue"/>
              </a:rPr>
              <a:t>Evolution</a:t>
            </a:r>
          </a:p>
          <a:p>
            <a:r>
              <a:rPr lang="en-US" dirty="0" smtClean="0">
                <a:solidFill>
                  <a:srgbClr val="008000"/>
                </a:solidFill>
                <a:latin typeface="Helvetica Neue"/>
                <a:cs typeface="Helvetica Neue"/>
              </a:rPr>
              <a:t>		- </a:t>
            </a:r>
            <a:r>
              <a:rPr lang="en-US" dirty="0" err="1" smtClean="0">
                <a:solidFill>
                  <a:srgbClr val="008000"/>
                </a:solidFill>
                <a:latin typeface="Helvetica Neue"/>
                <a:cs typeface="Helvetica Neue"/>
              </a:rPr>
              <a:t>Cardamone</a:t>
            </a:r>
            <a:r>
              <a:rPr lang="en-US" dirty="0" smtClean="0">
                <a:solidFill>
                  <a:srgbClr val="008000"/>
                </a:solidFill>
                <a:latin typeface="Helvetica Neue"/>
                <a:cs typeface="Helvetica Neue"/>
              </a:rPr>
              <a:t> et al. 2009</a:t>
            </a:r>
            <a:endParaRPr lang="en-US" dirty="0">
              <a:solidFill>
                <a:srgbClr val="008000"/>
              </a:solidFill>
              <a:latin typeface="Helvetica Neue"/>
              <a:cs typeface="Helvetica Neue"/>
            </a:endParaRPr>
          </a:p>
        </p:txBody>
      </p:sp>
      <p:cxnSp>
        <p:nvCxnSpPr>
          <p:cNvPr id="16" name="Straight Arrow Connector 15"/>
          <p:cNvCxnSpPr/>
          <p:nvPr/>
        </p:nvCxnSpPr>
        <p:spPr>
          <a:xfrm flipH="1" flipV="1">
            <a:off x="2824192" y="5447732"/>
            <a:ext cx="284471" cy="921278"/>
          </a:xfrm>
          <a:prstGeom prst="straightConnector1">
            <a:avLst/>
          </a:prstGeom>
          <a:ln w="3810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pic>
        <p:nvPicPr>
          <p:cNvPr id="5"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83818" y="5595020"/>
            <a:ext cx="2271301" cy="100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p:cNvSpPr>
            <a:spLocks noGrp="1"/>
          </p:cNvSpPr>
          <p:nvPr>
            <p:ph type="subTitle" idx="1"/>
          </p:nvPr>
        </p:nvSpPr>
        <p:spPr/>
        <p:txBody>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Dos: </a:t>
            </a:r>
            <a:endParaRPr lang="en-US" dirty="0"/>
          </a:p>
        </p:txBody>
      </p:sp>
      <p:sp>
        <p:nvSpPr>
          <p:cNvPr id="3" name="Content Placeholder 2"/>
          <p:cNvSpPr>
            <a:spLocks noGrp="1"/>
          </p:cNvSpPr>
          <p:nvPr>
            <p:ph idx="1"/>
          </p:nvPr>
        </p:nvSpPr>
        <p:spPr/>
        <p:txBody>
          <a:bodyPr>
            <a:normAutofit/>
          </a:bodyPr>
          <a:lstStyle/>
          <a:p>
            <a:r>
              <a:rPr lang="en-US" dirty="0" smtClean="0"/>
              <a:t>Write up what I did this summer – in progress</a:t>
            </a:r>
          </a:p>
          <a:p>
            <a:r>
              <a:rPr lang="en-US" dirty="0" smtClean="0"/>
              <a:t>DR13 neighbors (spec, </a:t>
            </a:r>
            <a:r>
              <a:rPr lang="en-US" dirty="0" err="1" smtClean="0"/>
              <a:t>phot</a:t>
            </a:r>
            <a:r>
              <a:rPr lang="en-US" dirty="0" smtClean="0"/>
              <a:t>, photo-z) 1 </a:t>
            </a:r>
            <a:r>
              <a:rPr lang="en-US" dirty="0" err="1" smtClean="0"/>
              <a:t>Mpc</a:t>
            </a:r>
            <a:r>
              <a:rPr lang="en-US" dirty="0" smtClean="0"/>
              <a:t> – </a:t>
            </a:r>
            <a:r>
              <a:rPr lang="en-US" i="1" dirty="0" smtClean="0"/>
              <a:t>done!</a:t>
            </a:r>
          </a:p>
          <a:p>
            <a:r>
              <a:rPr lang="en-US" dirty="0" smtClean="0"/>
              <a:t>Start learning </a:t>
            </a:r>
            <a:r>
              <a:rPr lang="en-US" dirty="0" err="1" smtClean="0"/>
              <a:t>compute.sciserver.org</a:t>
            </a:r>
            <a:r>
              <a:rPr lang="en-US" dirty="0" smtClean="0"/>
              <a:t> (Read in a catalog from </a:t>
            </a:r>
            <a:r>
              <a:rPr lang="en-US" dirty="0" err="1" smtClean="0"/>
              <a:t>casjobs</a:t>
            </a:r>
            <a:r>
              <a:rPr lang="en-US" dirty="0" smtClean="0"/>
              <a:t>) – not started</a:t>
            </a:r>
          </a:p>
          <a:p>
            <a:r>
              <a:rPr lang="en-US" dirty="0" smtClean="0"/>
              <a:t>Matched sample – in progress</a:t>
            </a:r>
          </a:p>
          <a:p>
            <a:endParaRPr lang="en-US" dirty="0" smtClean="0"/>
          </a:p>
          <a:p>
            <a:endParaRPr lang="en-US" dirty="0"/>
          </a:p>
        </p:txBody>
      </p:sp>
    </p:spTree>
    <p:extLst>
      <p:ext uri="{BB962C8B-B14F-4D97-AF65-F5344CB8AC3E}">
        <p14:creationId xmlns:p14="http://schemas.microsoft.com/office/powerpoint/2010/main" val="12693670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6096000" cy="6858000"/>
          </a:xfrm>
          <a:prstGeom prst="rect">
            <a:avLst/>
          </a:prstGeom>
        </p:spPr>
      </p:pic>
      <p:sp>
        <p:nvSpPr>
          <p:cNvPr id="6" name="Content Placeholder 2"/>
          <p:cNvSpPr txBox="1">
            <a:spLocks/>
          </p:cNvSpPr>
          <p:nvPr/>
        </p:nvSpPr>
        <p:spPr>
          <a:xfrm>
            <a:off x="457200" y="758728"/>
            <a:ext cx="8229600"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solidFill>
                  <a:srgbClr val="008000"/>
                </a:solidFill>
              </a:rPr>
              <a:t>Write up what I did this summer – in progress</a:t>
            </a:r>
          </a:p>
          <a:p>
            <a:endParaRPr lang="en-US" dirty="0" smtClean="0"/>
          </a:p>
          <a:p>
            <a:endParaRPr lang="en-US" dirty="0"/>
          </a:p>
        </p:txBody>
      </p:sp>
    </p:spTree>
    <p:extLst>
      <p:ext uri="{BB962C8B-B14F-4D97-AF65-F5344CB8AC3E}">
        <p14:creationId xmlns:p14="http://schemas.microsoft.com/office/powerpoint/2010/main" val="22441336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Neighbors</a:t>
            </a:r>
            <a:endParaRPr lang="en-US" dirty="0"/>
          </a:p>
        </p:txBody>
      </p:sp>
      <p:sp>
        <p:nvSpPr>
          <p:cNvPr id="3" name="Content Placeholder 2"/>
          <p:cNvSpPr>
            <a:spLocks noGrp="1"/>
          </p:cNvSpPr>
          <p:nvPr>
            <p:ph idx="1"/>
          </p:nvPr>
        </p:nvSpPr>
        <p:spPr/>
        <p:txBody>
          <a:bodyPr/>
          <a:lstStyle/>
          <a:p>
            <a:r>
              <a:rPr lang="en-US" dirty="0" smtClean="0"/>
              <a:t>Median (z, original 80 peas) = 0.275</a:t>
            </a:r>
          </a:p>
          <a:p>
            <a:r>
              <a:rPr lang="en-US" dirty="0" smtClean="0"/>
              <a:t>Angular Scale distance is 871.7 </a:t>
            </a:r>
            <a:r>
              <a:rPr lang="en-US" dirty="0" err="1" smtClean="0"/>
              <a:t>Mpc</a:t>
            </a:r>
            <a:r>
              <a:rPr lang="en-US" dirty="0" smtClean="0"/>
              <a:t> (per radian) or 0.004226 </a:t>
            </a:r>
            <a:r>
              <a:rPr lang="en-US" dirty="0" err="1" smtClean="0"/>
              <a:t>Mpc</a:t>
            </a:r>
            <a:r>
              <a:rPr lang="en-US" dirty="0" smtClean="0"/>
              <a:t>/”</a:t>
            </a:r>
          </a:p>
          <a:p>
            <a:r>
              <a:rPr lang="en-US" dirty="0" smtClean="0"/>
              <a:t>So 1 </a:t>
            </a:r>
            <a:r>
              <a:rPr lang="en-US" dirty="0" err="1" smtClean="0"/>
              <a:t>Mpc</a:t>
            </a:r>
            <a:r>
              <a:rPr lang="en-US" dirty="0" smtClean="0"/>
              <a:t> = 236” on the sky</a:t>
            </a:r>
            <a:endParaRPr lang="en-US" dirty="0"/>
          </a:p>
        </p:txBody>
      </p:sp>
      <p:sp>
        <p:nvSpPr>
          <p:cNvPr id="4" name="TextBox 3"/>
          <p:cNvSpPr txBox="1"/>
          <p:nvPr/>
        </p:nvSpPr>
        <p:spPr>
          <a:xfrm>
            <a:off x="4853173" y="4008468"/>
            <a:ext cx="3833627" cy="430887"/>
          </a:xfrm>
          <a:prstGeom prst="rect">
            <a:avLst/>
          </a:prstGeom>
          <a:noFill/>
        </p:spPr>
        <p:txBody>
          <a:bodyPr wrap="none" rtlCol="0">
            <a:spAutoFit/>
          </a:bodyPr>
          <a:lstStyle/>
          <a:p>
            <a:r>
              <a:rPr lang="en-US" sz="2200" b="1" i="1" dirty="0" smtClean="0">
                <a:solidFill>
                  <a:srgbClr val="FF0000"/>
                </a:solidFill>
              </a:rPr>
              <a:t>I had this too small previously!</a:t>
            </a:r>
            <a:endParaRPr lang="en-US" sz="2200" b="1" i="1" dirty="0">
              <a:solidFill>
                <a:srgbClr val="FF0000"/>
              </a:solidFill>
            </a:endParaRPr>
          </a:p>
        </p:txBody>
      </p:sp>
    </p:spTree>
    <p:extLst>
      <p:ext uri="{BB962C8B-B14F-4D97-AF65-F5344CB8AC3E}">
        <p14:creationId xmlns:p14="http://schemas.microsoft.com/office/powerpoint/2010/main" val="28256373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578"/>
            <a:ext cx="8229600" cy="1143000"/>
          </a:xfrm>
        </p:spPr>
        <p:txBody>
          <a:bodyPr/>
          <a:lstStyle/>
          <a:p>
            <a:r>
              <a:rPr lang="en-US" dirty="0" smtClean="0"/>
              <a:t>Finding Neighbors</a:t>
            </a:r>
            <a:endParaRPr lang="en-US" dirty="0"/>
          </a:p>
        </p:txBody>
      </p:sp>
      <p:sp>
        <p:nvSpPr>
          <p:cNvPr id="3" name="Content Placeholder 2"/>
          <p:cNvSpPr>
            <a:spLocks noGrp="1"/>
          </p:cNvSpPr>
          <p:nvPr>
            <p:ph idx="1"/>
          </p:nvPr>
        </p:nvSpPr>
        <p:spPr>
          <a:xfrm>
            <a:off x="6644812" y="1600200"/>
            <a:ext cx="2041987" cy="4525963"/>
          </a:xfrm>
        </p:spPr>
        <p:txBody>
          <a:bodyPr/>
          <a:lstStyle/>
          <a:p>
            <a:pPr marL="0" indent="0">
              <a:buNone/>
            </a:pPr>
            <a:r>
              <a:rPr lang="is-IS" dirty="0" smtClean="0"/>
              <a:t>88258 objects near the origional 80 peas</a:t>
            </a:r>
            <a:endParaRPr lang="en-US" dirty="0"/>
          </a:p>
        </p:txBody>
      </p:sp>
      <p:pic>
        <p:nvPicPr>
          <p:cNvPr id="4" name="Picture 3"/>
          <p:cNvPicPr>
            <a:picLocks noChangeAspect="1"/>
          </p:cNvPicPr>
          <p:nvPr/>
        </p:nvPicPr>
        <p:blipFill>
          <a:blip r:embed="rId2"/>
          <a:stretch>
            <a:fillRect/>
          </a:stretch>
        </p:blipFill>
        <p:spPr>
          <a:xfrm>
            <a:off x="0" y="1099571"/>
            <a:ext cx="5788370" cy="5758430"/>
          </a:xfrm>
          <a:prstGeom prst="rect">
            <a:avLst/>
          </a:prstGeom>
        </p:spPr>
      </p:pic>
      <p:sp>
        <p:nvSpPr>
          <p:cNvPr id="5" name="TextBox 4"/>
          <p:cNvSpPr txBox="1"/>
          <p:nvPr/>
        </p:nvSpPr>
        <p:spPr>
          <a:xfrm>
            <a:off x="5987464" y="4498053"/>
            <a:ext cx="2825661" cy="1015663"/>
          </a:xfrm>
          <a:prstGeom prst="rect">
            <a:avLst/>
          </a:prstGeom>
          <a:noFill/>
        </p:spPr>
        <p:txBody>
          <a:bodyPr wrap="square" rtlCol="0">
            <a:spAutoFit/>
          </a:bodyPr>
          <a:lstStyle/>
          <a:p>
            <a:r>
              <a:rPr lang="en-US" sz="3000" i="1" dirty="0" smtClean="0">
                <a:solidFill>
                  <a:schemeClr val="tx2">
                    <a:lumMod val="50000"/>
                  </a:schemeClr>
                </a:solidFill>
              </a:rPr>
              <a:t>This means 100s by each pea</a:t>
            </a:r>
            <a:endParaRPr lang="en-US" sz="3000" i="1" dirty="0">
              <a:solidFill>
                <a:schemeClr val="tx2">
                  <a:lumMod val="50000"/>
                </a:schemeClr>
              </a:solidFill>
            </a:endParaRPr>
          </a:p>
        </p:txBody>
      </p:sp>
    </p:spTree>
    <p:extLst>
      <p:ext uri="{BB962C8B-B14F-4D97-AF65-F5344CB8AC3E}">
        <p14:creationId xmlns:p14="http://schemas.microsoft.com/office/powerpoint/2010/main" val="28233600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1972" y="696590"/>
            <a:ext cx="5945849" cy="6184987"/>
          </a:xfrm>
          <a:prstGeom prst="rect">
            <a:avLst/>
          </a:prstGeom>
        </p:spPr>
      </p:pic>
      <p:sp>
        <p:nvSpPr>
          <p:cNvPr id="3" name="Content Placeholder 2"/>
          <p:cNvSpPr>
            <a:spLocks noGrp="1"/>
          </p:cNvSpPr>
          <p:nvPr>
            <p:ph idx="1"/>
          </p:nvPr>
        </p:nvSpPr>
        <p:spPr>
          <a:xfrm>
            <a:off x="6644812" y="1600200"/>
            <a:ext cx="2041987" cy="4525963"/>
          </a:xfrm>
        </p:spPr>
        <p:txBody>
          <a:bodyPr>
            <a:normAutofit fontScale="92500" lnSpcReduction="10000"/>
          </a:bodyPr>
          <a:lstStyle/>
          <a:p>
            <a:pPr marL="0" indent="0">
              <a:buNone/>
            </a:pPr>
            <a:r>
              <a:rPr lang="is-IS" dirty="0" smtClean="0"/>
              <a:t>88258 objects near the origional 80 peas</a:t>
            </a:r>
          </a:p>
          <a:p>
            <a:pPr marL="0" indent="0">
              <a:buNone/>
            </a:pPr>
            <a:r>
              <a:rPr lang="is-IS" dirty="0" smtClean="0"/>
              <a:t>ONLY 351 w/ spectra</a:t>
            </a:r>
          </a:p>
          <a:p>
            <a:pPr marL="0" indent="0" algn="just">
              <a:buNone/>
            </a:pPr>
            <a:r>
              <a:rPr lang="is-IS" dirty="0" smtClean="0"/>
              <a:t>Only 45 within +/- 0.1 z_pea</a:t>
            </a:r>
            <a:endParaRPr lang="en-US" dirty="0"/>
          </a:p>
        </p:txBody>
      </p:sp>
      <p:sp>
        <p:nvSpPr>
          <p:cNvPr id="2" name="Title 1"/>
          <p:cNvSpPr>
            <a:spLocks noGrp="1"/>
          </p:cNvSpPr>
          <p:nvPr>
            <p:ph type="title"/>
          </p:nvPr>
        </p:nvSpPr>
        <p:spPr>
          <a:xfrm>
            <a:off x="457199" y="23578"/>
            <a:ext cx="8229600" cy="1143000"/>
          </a:xfrm>
        </p:spPr>
        <p:txBody>
          <a:bodyPr/>
          <a:lstStyle/>
          <a:p>
            <a:r>
              <a:rPr lang="en-US" dirty="0" smtClean="0"/>
              <a:t>Finding Neighbors – still no </a:t>
            </a:r>
            <a:r>
              <a:rPr lang="en-US" dirty="0" err="1" smtClean="0"/>
              <a:t>speczs</a:t>
            </a:r>
            <a:endParaRPr lang="en-US" dirty="0"/>
          </a:p>
        </p:txBody>
      </p:sp>
    </p:spTree>
    <p:extLst>
      <p:ext uri="{BB962C8B-B14F-4D97-AF65-F5344CB8AC3E}">
        <p14:creationId xmlns:p14="http://schemas.microsoft.com/office/powerpoint/2010/main" val="789405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2176</TotalTime>
  <Words>916</Words>
  <Application>Microsoft Macintosh PowerPoint</Application>
  <PresentationFormat>On-screen Show (4:3)</PresentationFormat>
  <Paragraphs>137</Paragraphs>
  <Slides>32</Slides>
  <Notes>3</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Urry Group Weekly Update</vt:lpstr>
      <vt:lpstr>PowerPoint Presentation</vt:lpstr>
      <vt:lpstr>PowerPoint Presentation</vt:lpstr>
      <vt:lpstr>Carie Cardamone Assistant Professor of Astronomy  Wheelock College</vt:lpstr>
      <vt:lpstr>To Dos: </vt:lpstr>
      <vt:lpstr>PowerPoint Presentation</vt:lpstr>
      <vt:lpstr>Finding Neighbors</vt:lpstr>
      <vt:lpstr>Finding Neighbors</vt:lpstr>
      <vt:lpstr>Finding Neighbors – still no speczs</vt:lpstr>
      <vt:lpstr>Finding Neighbors – looking for photoz</vt:lpstr>
      <vt:lpstr>Finding a comparison sample</vt:lpstr>
      <vt:lpstr>Also, try palomar? </vt:lpstr>
      <vt:lpstr>Todos</vt:lpstr>
      <vt:lpstr>PowerPoint Presentation</vt:lpstr>
      <vt:lpstr>HST Search - PEAS</vt:lpstr>
      <vt:lpstr>Cleaning DR 12 Pea Sample</vt:lpstr>
      <vt:lpstr>Cleaning DR 12 Pea Sample</vt:lpstr>
      <vt:lpstr>PowerPoint Presentation</vt:lpstr>
      <vt:lpstr>Neighbors w/out spec/photoz</vt:lpstr>
      <vt:lpstr>Next (3) weeks</vt:lpstr>
      <vt:lpstr>PowerPoint Presentation</vt:lpstr>
      <vt:lpstr>Cardamone et al. 2009</vt:lpstr>
      <vt:lpstr>PowerPoint Presentation</vt:lpstr>
      <vt:lpstr>Mapping Environment of Green Peas</vt:lpstr>
      <vt:lpstr>Searching for Pea Neighbors</vt:lpstr>
      <vt:lpstr>To Dos: </vt:lpstr>
      <vt:lpstr>Photo-z catalog compared to spec for the DR12 Peas</vt:lpstr>
      <vt:lpstr>Search for Peas in DR12</vt:lpstr>
      <vt:lpstr>8 from Original 80 not recovered</vt:lpstr>
      <vt:lpstr>Images of DR 12 Peas Stripe 82</vt:lpstr>
      <vt:lpstr>Images of peas Stripe 82</vt:lpstr>
      <vt:lpstr>PowerPoint Presentation</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Carie Cardamone</dc:creator>
  <cp:lastModifiedBy>Wheelock College</cp:lastModifiedBy>
  <cp:revision>185</cp:revision>
  <dcterms:created xsi:type="dcterms:W3CDTF">2011-03-23T13:19:39Z</dcterms:created>
  <dcterms:modified xsi:type="dcterms:W3CDTF">2017-06-06T20:21:01Z</dcterms:modified>
</cp:coreProperties>
</file>